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3"/>
  </p:notesMasterIdLst>
  <p:sldIdLst>
    <p:sldId id="344" r:id="rId3"/>
    <p:sldId id="334" r:id="rId4"/>
    <p:sldId id="345" r:id="rId5"/>
    <p:sldId id="343" r:id="rId6"/>
    <p:sldId id="337" r:id="rId7"/>
    <p:sldId id="336" r:id="rId8"/>
    <p:sldId id="346" r:id="rId9"/>
    <p:sldId id="339" r:id="rId10"/>
    <p:sldId id="338" r:id="rId11"/>
    <p:sldId id="347" r:id="rId12"/>
    <p:sldId id="319" r:id="rId13"/>
    <p:sldId id="299" r:id="rId14"/>
    <p:sldId id="300" r:id="rId15"/>
    <p:sldId id="301" r:id="rId16"/>
    <p:sldId id="302" r:id="rId17"/>
    <p:sldId id="303" r:id="rId18"/>
    <p:sldId id="304" r:id="rId19"/>
    <p:sldId id="305" r:id="rId20"/>
    <p:sldId id="306" r:id="rId21"/>
    <p:sldId id="307" r:id="rId22"/>
    <p:sldId id="308" r:id="rId23"/>
    <p:sldId id="309" r:id="rId24"/>
    <p:sldId id="310" r:id="rId25"/>
    <p:sldId id="311" r:id="rId26"/>
    <p:sldId id="313" r:id="rId27"/>
    <p:sldId id="340" r:id="rId28"/>
    <p:sldId id="341" r:id="rId29"/>
    <p:sldId id="342" r:id="rId30"/>
    <p:sldId id="348" r:id="rId31"/>
    <p:sldId id="329"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553" autoAdjust="0"/>
  </p:normalViewPr>
  <p:slideViewPr>
    <p:cSldViewPr snapToGrid="0">
      <p:cViewPr varScale="1">
        <p:scale>
          <a:sx n="58" d="100"/>
          <a:sy n="58" d="100"/>
        </p:scale>
        <p:origin x="166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03-30T09:38:48.901"/>
    </inkml:context>
    <inkml:brush xml:id="br0">
      <inkml:brushProperty name="width" value="0.05292" units="cm"/>
      <inkml:brushProperty name="height" value="0.05292" units="cm"/>
      <inkml:brushProperty name="color" value="#FF0000"/>
    </inkml:brush>
  </inkml:definitions>
  <inkml:trace contextRef="#ctx0" brushRef="#br0">15130 4625 0,'39'0'78,"1"0"-62,-1 0-1,39-39 1,1 39-16,38-40 15,1 40 1,78-78 0,78 0-16,0-1 15,1-38 1,-1 77 0,1 1-1,-158 39-15,1 0 16,-1 0-1,40 0 1,0 0-16,0 0 16,39 0-1,-39 0 1,78 0-16,39 0 16,-78 0-1,78 0 1,-117 79-1,78-1-15,-39 0 16,-78 1 0,-40-40-1,40 39-15,0-78 16,-1 79 0,1-40-1,-40-39-15,40 39 16,-40 40-1,1-79 1,-1 39 0,-39 39-16,40-39 15,-40 1 1,39 77 0,-39-38-16,1-1 15,-1 0 1,-39 1-1,0-1 1,0-39-16,0 0 16,0 40-1,-79-1 1,-38 40-16,-1-1 16,-39 40-1,1-78 1,-1 38-1,-39 1-15,78-79 16,1 0 0,-1-39-1,0 39-15,-38-39 16,-40 0 0,0 40-1,-40-1 1,40-39-16,-39 39 15,0 39 1,39-38 0,-39-1-16,39-39 15,-39 0 1,78 39 0,-78-39-16,78 0 15,-39 0 1,-78 0-1,-40 0 1,0 0-16,1 0 16,-79-39-1,39 0 1,0 39-16,1-79 16,156-38-1,-40 38 1,40 1-16,118 39 15,0-1 1,-1 1 0,1-78-1,39 38-15,-40 1 16,40-1 0,0-38-1,-40-40-15,40 39 16,39 40-1,0-39 1,0 38 0,0 1-16,0 39 15,39-40 17,79 40-32,39-39 15,39 38 1,0-38-1,0 0 1,78 38-16,-117 40 16</inkml:trace>
  <inkml:trace contextRef="#ctx0" brushRef="#br0" timeOffset="1609.29">20814 6193 0,'78'0'93,"1"0"-93,-1 0 16,0 0 0,-38 0-1,77 0 1,-78 0 0,40 0-1,-79 39 1,39-39-16,-39 39 15,39 0 17,-39 0-17,39-39 1,-39 40 0,0-1-1,0 0 32,0 0-31,0 0 15,0 1-15,0-1-1,-39 39 1,0-78-1,0 39-15,39 1 16,-39-40 15,-1 0 1,-38 0-1,39 0-16,0 0 17</inkml:trace>
  <inkml:trace contextRef="#ctx0" brushRef="#br0" timeOffset="2687.31">21167 6506 0,'-40'39'94,"40"1"-79,-39 38 1,0 40-16,39-40 16,-39-39-1,0 0 1,78 1 156,0-40-157,79 0 1,-40 0-16,-39 39 16,40-39-1,-40 0 1,0 0-1,0 0-15</inkml:trace>
  <inkml:trace contextRef="#ctx0" brushRef="#br0" timeOffset="7608.84">5880 5213 0,'78'0'15,"79"-39"1,39 39 0,78-40-16,-39 1 15,-78 39 1,0 0-1,0 0 1,-40 0-16,40 0 16,0 0-1,-40 0 1,40 0-16,-39 0 16,39 0-1,-1 0 1,40 0-16,-39 39 15,0 1 1,39-40 0,-39 78-1,-1 0-15,-77-38 16,38-1 0,1 78-1,39-38-15,-79-40 16,1 39-1,-1 1 1,0-40 0,-38 39-16,-1-39 15,0 1 1,0 77 0,0-78-16,1 1 15,-40 77 1,39-78-1,0 1-15,-39-1 16,0 0 0,0 0-1,0 0 1,0 1-16,0-1 16,0 0 15,0 79-31,0-79 15,0 0 1,0 0 0,0 0-1,0 1-15,0-1 16,0 0 0,0 0-1,0 0 1,-39 1-1,0-1 1,-40-39-16,1 78 16,-1-39-1,-38 1 1,-40 38 0,39-39-16,1 0 15,38 40 1,-38-79-1,-1 39-15,1 0 16,-1 0 0,40-39-1,-1 40 1,-38-40-16,38 0 16,1 0-1,-40 0 1,1 0-16,-1 0 15,1 0 1,-1 0 0,-39 0-16,0 39 15,-39-39 1,-39 39 0,39-39-1,-39 0-15,0 0 16,39 0-1,0 0 1,-79 0-16,80-39 16,-41 0-1,40-40 1,40 79-16,-1-78 16,-39-1-1,0-38 1,78 38-1,40-38-15,-79 38 16,79-38 0,-79 38-1,39 1-15,-78-40 16,79 79 0,-1-39-1,0-1-15,40 1 16,39 39-1,-40-40 1,40 40 0,0-39-16,0-40 15,39 79 1,0 0 0,0-40-16,39-38 15,79 38 1,78-38-1,0-1 1,-40 1-16,40-1 16,0 1-1,-78 38 1,0 1-16,38-1 16,80 1-1,-80 0 1,80 38-16,-80 1 15,1 39 1,0 0 0,39 0-1,-79 0-15,-77 0 16,-1 0 0,0 0-1,0 39 1,0 1-1,-39-1 1</inkml:trace>
  <inkml:trace contextRef="#ctx0" brushRef="#br0" timeOffset="14592.69">5292 11445 0,'0'39'109,"0"40"-93,39-40-1,-39 0 1,0 40-1,0-40 1,0 0 156,39-39-125</inkml:trace>
  <inkml:trace contextRef="#ctx0" brushRef="#br0" timeOffset="16342.56">9407 11524 0,'0'0'0,"79"-40"125,-1 1-109,0 0-16,1 0 16,-40 39-1,0 0 1,0 0-1,1 0 17,-40 39-17,0 0 1,39 40 0,-39-1-1,0-39-15,0 0 16,0 1 31,0-1-32,0 0 1,0 39 0,0-39-1,0 1 16,-39-40-31,39 39 16,0 0 0,-40-39 77,40-39-77,-39 0 0,39-1-16,0 1 15,0 0 17,39 39 46,1 0-63,-1 0 1,39 0 0,-39 0-16,1 0 15,-1 0 1,0 0-1,0 0-15,0 39 16,-39 0 0,40 1 15,-1-40-15</inkml:trace>
  <inkml:trace contextRef="#ctx0" brushRef="#br0" timeOffset="17904.99">14072 11328 0,'78'0'125,"1"0"-125,-40 0 16,39 0 0,1-40-1,-40 40-15,39 0 31,-78 40 32,0-1-47,0 0-1,0 0 1,-39 0-1,0-39 1,0 40 0,-1-1-1,1-39 1,78 0 93,1 0-93,-1 0 0,39 0-1,-39 0-15,1 0 16,-1 0-1,0 0 1,0 0 0,-39 39-16,0 0 47,0 0-47,0 1 15,0 38 16,-39-39 1,0-39-17,0 0 1,-40 0-16,40 0 16,-39 0-1,38 0 1,1 0-16,0 0 31</inkml:trace>
  <inkml:trace contextRef="#ctx0" brushRef="#br0" timeOffset="19748.64">19599 11484 0,'0'-39'78,"0"78"109,0 1-187,0-1 16,0 0 15,0 0-15,0 0-16,0 40 31,39-79-15,-39 39-16,0 0 47,39-39-16,0 39-16,0-39 1,1 0-16,-1 0 16,0 0 15,0 0-15,40 0 15,-40-39-16,0 0 17,0-39-17,-39 38 1,0 1 0,0 0-1,0 0 1,0 0 31,0 78 93,0 0-124,39 39-16,1 40 16,-1-1-1,0-38 1,-39-1-1,0-39-15,0 40 16,0-1 0,0 79-1</inkml:trace>
  <inkml:trace contextRef="#ctx0" brushRef="#br0" timeOffset="39765.17">20030 2430 0,'-39'0'156,"-1"0"-109,1 0-31,0 0-1,0 0 1,0 0 0,-1 0 15,1 0 0,39 39-15,-39 0-1,39 39 1,0-38 0,0-1-1,0 0 1,39-39 31,0 0-32,40 0 1,-40 0 0,0 39-1,0-39-15,40 0 16,-40 0 0,0 0-1,0 0-15,1 0 31,-1 39-15,0-39 0,-39 40-1,0-1 1,39-39 0,-39 39 15,0 0-16,0 0 1,0 1 0,0-1 15,0 0 0,-39-39-15,0 0 15,0 0-15,-1 0-1,-38 0 1,39 0 15,0 0-31</inkml:trace>
  <inkml:trace contextRef="#ctx0" brushRef="#br0" timeOffset="41280.68">20853 2351 0,'0'-39'15,"-78"0"95,38 39-110,1 0 31,0 0-16,39 39 79,0 0-78,0 0-1,0 1-15,0-1 32,0 0-17,39-39 32,0 39-16,1-39-15,-1 0 0,0 39-16,0-39 31,0 0-15,1 0-1,-40 40 1,39-40-1,0 39 1,0-39-16,-39 39 16,39-39-1,1 39 1,-40 0 31,0 1-32,0-1 48,0 0-16,-79-39-16,40 0-15,0 0-16,-40 39 15,1-39 1,78 39 0,-39-39-16,0 0 15</inkml:trace>
  <inkml:trace contextRef="#ctx0" brushRef="#br0" timeOffset="42108.78">21559 2155 0,'0'0'0,"0"-39"16,0 0 0,0 78 93,0 40-93,78-1-1,-39 39 1,40 40-16,-40-39 15,0-1 1,0-38 0,-39-40-1,39 0-15</inkml:trace>
  <inkml:trace contextRef="#ctx0" brushRef="#br0" timeOffset="42843.07">21637 3057 0,'39'0'94,"40"0"-78,-40-79-16,39 79 15,40-39 1,-79 0 0,0 39-16,0-39 15,0 39 1,-78 0 62</inkml:trace>
  <inkml:trace contextRef="#ctx0" brushRef="#br0" timeOffset="43452.4">21245 2195 0,'39'0'62,"118"-79"-46,157 1 0,77-1-16,-77 1 15,-157 0 1,-40 78 0,-117-40-1</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03-30T09:46:58.269"/>
    </inkml:context>
    <inkml:brush xml:id="br0">
      <inkml:brushProperty name="width" value="0.05292" units="cm"/>
      <inkml:brushProperty name="height" value="0.05292" units="cm"/>
      <inkml:brushProperty name="color" value="#FF0000"/>
    </inkml:brush>
  </inkml:definitions>
  <inkml:trace contextRef="#ctx0" brushRef="#br0">21794 4390 0,'78'0'15,"-39"0"1,0-40 0,1 40-16,-1 0 15,0 0 1,0 0-1,0 0 17,40 0-1,-40 0-15,39 0-1,-38 0 1,38 0-1,-39 0 1,0 0 0,40 0-1,-40 0-15,0 0 16,0 0 0,40 0-1,-40 0 16,0 40-15,0-40 0,1 0-1,-40 39 1,39 0 0,-39 0-1,39 0 1,-39 1-1,39-1 1,-39 0 0,39-39-1,-39 78 1,0-38 0,0-1 15,0 0-16,0 0 17,0 0 30,-39-39-46,0 40-1,0-1 1,0 0 0,-1-39-1,1 0 1,39 39 0,-78 0-16,39-39 15,-1 0 1,-38 40-1,39-40 1,-40 39 0,79 0-1,-39-39 17,-39 0-1,39 0-16,-40 39 1,40-39 0,-79 0-1,40 0-15,39 0 16,0 0 0,-40 0-1,1 0-15,39 0 16,-40 0-1,40 0 1,-78 0-16,77 0 16,1-39-1,-39 0 1,39 39 0,-1 0-16,1-39 31,0-1 0,0 40 0,0-39-15,-40 39-16,40-39 31,0 39-15,39-39-1,0 0 32,0-1-31,0 1 0,0 0-1,0 0-15,39 0 16,0-1-1,-39 1 1,39 39-16,-39-39 16,0 0-1,40 0 17,38-1-17,-39 1 1,40 39-1,38-78-15</inkml:trace>
  <inkml:trace contextRef="#ctx0" brushRef="#br0" timeOffset="8030.65">23636 4429 0,'39'0'172,"0"0"-156,1 0-16,-1 0 31,0 39 0,0-39 1,-39 39-17,39 0 16,-39 1-15,40-40 0,-40 39-1,0 0 17,0 0 14,0 0-14,39-39-17,-39 40-15,0-1 32,0 0-1,0 0-31,0 0 47,0 1-32,0-1 17,0 0-17,-39-39 63,39 39-62,-40-39-16,1 39 31,0-39-15,0 40-16,0-40 15,39 39 17,-40-39-17,1 0 17,-39 0-17,39 0-15,-1 0 16,-38 0-1,39 0 17,0 0 30,-1 0-31,40-39 16,-39-1-15,39 1-1,0 0-16,0 0 1,0 0 0,0-1-16,0-38 31,0 39-15,0-40-1,0 40 1,0 0-1,0 0 1</inkml:trace>
  <inkml:trace contextRef="#ctx0" brushRef="#br0" timeOffset="13436.55">24106 4429 0,'40'0'78,"38"0"-62,-39 0-16,0 0 16,1 0-1,-1 0 1,0 0-1,0 0 17,0 0-17,-39 78-15,40-78 16,-40 39 15,39-39-15,-39 40-1,0-1 1,39 0 0,-39 0-16,39-39 15,-39 39 1,0 1 0,0-1-16,0 0 15,0 0 16,0 0-15,0 1 0,0-1-1,0 0 1,0 0 0,-39-39 15,0 39 16,-40-39-32,1 40 17,39-1-17,0-39 1,-40 0 15,40 0-15,0 0 15,0 0-15,-1 0-1,1 0 16,0 0-15,0 0 0,0 0 15,39-39 0,0-1-15,-40 1-16,40-39 31,0 39 0,-39-1-31,39 1 16,0-39 0,0 39-1,0-1-15,0 1 16,0 0-1,0 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F9EE5-29F7-4936-BB9E-C496A010A518}" type="datetimeFigureOut">
              <a:rPr lang="en-US" smtClean="0"/>
              <a:t>10/16/2023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D85E8A-A197-49EA-96E2-2AD1E68BD263}" type="slidenum">
              <a:rPr lang="en-US" smtClean="0"/>
              <a:t>‹#›</a:t>
            </a:fld>
            <a:endParaRPr lang="en-US"/>
          </a:p>
        </p:txBody>
      </p:sp>
    </p:spTree>
    <p:extLst>
      <p:ext uri="{BB962C8B-B14F-4D97-AF65-F5344CB8AC3E}">
        <p14:creationId xmlns:p14="http://schemas.microsoft.com/office/powerpoint/2010/main" val="1664205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Figure shows the architecture of a computer cluster built with commodity hardware, software, middleware, and network components supporting HA and SSI.</a:t>
            </a:r>
          </a:p>
          <a:p>
            <a:endParaRPr lang="en-US" dirty="0"/>
          </a:p>
          <a:p>
            <a:r>
              <a:rPr lang="en-US" dirty="0"/>
              <a:t>The processing nodes are commodity workstations, PCs, or servers. These commodity nodes are easy to replace or upgrade with new generations of hardware. The node operating systems should be designed for multiuser, multitasking, and multithreaded applications. The nodes are interconnected by one or more fast commodity networks. These networks use standard communication protocols and operate at a speed that should be two orders of magnitude faster than that of the current TCP/IP speed over Ethernet. The network interface card is connected to the node’s standard I/O bus (e.g., PCI). When the processor or the operating system is changed, only the driver software needs to change. We desire to have a platform-independent cluster operating system, sitting on top of the node platforms. But such a cluster OS is not commercially available. Instead, we can deploy some cluster middleware to glue together all node platforms at the user space. An availability middleware offers HA services. An SSI layer provides a single entry point, a single file hierarchy, a single point of control, and a single job management system. Single memory may be realized with the help of the compiler or a runtime library. A single process space is not necessarily supported. In general, an idealized cluster is supported by three subsystems. First, conventional databases and OLTP monitors offer users a desktop environment in which to use the cluster. In addition to running sequential user programs, the cluster supports parallel programming based on standard languages and communication libraries using PVM, MPI, or OpenMP. The programming environment also includes tools for debugging, profiling, monitoring, and so forth. A user interface subsystem is needed to combine the advantages of the web interface and the Windows GUI. It should also provide user-friendly links to various programming environments, job management tools, hypertext, and search support so that users can easily get help in programming the computer cluster.</a:t>
            </a:r>
            <a:endParaRPr lang="LID4096" dirty="0"/>
          </a:p>
        </p:txBody>
      </p:sp>
      <p:sp>
        <p:nvSpPr>
          <p:cNvPr id="4" name="Slide Number Placeholder 3"/>
          <p:cNvSpPr>
            <a:spLocks noGrp="1"/>
          </p:cNvSpPr>
          <p:nvPr>
            <p:ph type="sldNum" sz="quarter" idx="5"/>
          </p:nvPr>
        </p:nvSpPr>
        <p:spPr/>
        <p:txBody>
          <a:bodyPr/>
          <a:lstStyle/>
          <a:p>
            <a:fld id="{EAD85E8A-A197-49EA-96E2-2AD1E68BD263}" type="slidenum">
              <a:rPr lang="en-US" smtClean="0"/>
              <a:t>2</a:t>
            </a:fld>
            <a:endParaRPr lang="en-US"/>
          </a:p>
        </p:txBody>
      </p:sp>
    </p:spTree>
    <p:extLst>
      <p:ext uri="{BB962C8B-B14F-4D97-AF65-F5344CB8AC3E}">
        <p14:creationId xmlns:p14="http://schemas.microsoft.com/office/powerpoint/2010/main" val="3153500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D85E8A-A197-49EA-96E2-2AD1E68BD263}" type="slidenum">
              <a:rPr lang="en-US" smtClean="0"/>
              <a:t>3</a:t>
            </a:fld>
            <a:endParaRPr lang="en-US"/>
          </a:p>
        </p:txBody>
      </p:sp>
    </p:spTree>
    <p:extLst>
      <p:ext uri="{BB962C8B-B14F-4D97-AF65-F5344CB8AC3E}">
        <p14:creationId xmlns:p14="http://schemas.microsoft.com/office/powerpoint/2010/main" val="301079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a:t>Compute nodes</a:t>
            </a:r>
            <a:r>
              <a:rPr lang="en-US" dirty="0"/>
              <a:t> appear in larger quantities mainly used for largescale searching or parallel floating-point computations. </a:t>
            </a:r>
            <a:r>
              <a:rPr lang="en-US" b="1" dirty="0"/>
              <a:t>Service nodes </a:t>
            </a:r>
            <a:r>
              <a:rPr lang="en-US" dirty="0"/>
              <a:t>could be built with different processors mainly used to handle I/O, file access, and system monitoring. </a:t>
            </a:r>
          </a:p>
          <a:p>
            <a:endParaRPr lang="en-US" dirty="0"/>
          </a:p>
          <a:p>
            <a:r>
              <a:rPr lang="en-US" dirty="0"/>
              <a:t>In the past, most MPPs are built with a homogeneous architecture by interconnecting a large number of the same compute nodes. In 2010, the Cray XT5 Jaguar system was built with 224,162 AMD Opteron processors with six cores each. The Tiahe-1A adopted a hybrid node design using two Xeon CPUs plus two AMD GPUs per each compute node. The GPU could be replaced by special floating-point accelerators. A homogeneous node design makes it easier to program and maintain the system.</a:t>
            </a:r>
            <a:endParaRPr lang="LID4096" dirty="0"/>
          </a:p>
        </p:txBody>
      </p:sp>
      <p:sp>
        <p:nvSpPr>
          <p:cNvPr id="4" name="Slide Number Placeholder 3"/>
          <p:cNvSpPr>
            <a:spLocks noGrp="1"/>
          </p:cNvSpPr>
          <p:nvPr>
            <p:ph type="sldNum" sz="quarter" idx="5"/>
          </p:nvPr>
        </p:nvSpPr>
        <p:spPr/>
        <p:txBody>
          <a:bodyPr/>
          <a:lstStyle/>
          <a:p>
            <a:fld id="{EAD85E8A-A197-49EA-96E2-2AD1E68BD263}" type="slidenum">
              <a:rPr lang="en-US" smtClean="0"/>
              <a:t>6</a:t>
            </a:fld>
            <a:endParaRPr lang="en-US"/>
          </a:p>
        </p:txBody>
      </p:sp>
    </p:spTree>
    <p:extLst>
      <p:ext uri="{BB962C8B-B14F-4D97-AF65-F5344CB8AC3E}">
        <p14:creationId xmlns:p14="http://schemas.microsoft.com/office/powerpoint/2010/main" val="387707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Recent HPC-optimized GPUs contain up to 4 GB of on-board memory, and are capable of sustaining memory bandwidths exceeding 100 GB/second. GPU clusters are built with a large number of GPU chips. GPU clusters have already demonstrated their capability to achieve </a:t>
            </a:r>
            <a:r>
              <a:rPr lang="en-US" dirty="0" err="1"/>
              <a:t>Pflops</a:t>
            </a:r>
            <a:r>
              <a:rPr lang="en-US" dirty="0"/>
              <a:t> performance in some of the Top 500 systems. Most GPU clusters are structured with homogeneous GPUs of the same hardware class, make, and model. The software used in a GPU cluster includes the OS, GPU drivers, and clustering API such as an MPI. The high performance of a GPU cluster is attributed mainly to its massively parallel multicore architecture, high throughput in multithreaded floating-point arithmetic, and significantly reduced time in massive data movement using large on-chip cache memory. In other words, GPU clusters already are more cost-effective than traditional CPU clusters. GPU clusters result in not only a quantum jump in speed performance, but also significantly reduced space, power, and cooling demands. A GPU cluster can operate with a reduced number of operating system images, compared with CPU-based clusters. These reductions in power, environment, and management complexity make GPU clusters very attractive for use in future HPC applications.</a:t>
            </a:r>
            <a:endParaRPr lang="LID4096" dirty="0"/>
          </a:p>
        </p:txBody>
      </p:sp>
      <p:sp>
        <p:nvSpPr>
          <p:cNvPr id="4" name="Slide Number Placeholder 3"/>
          <p:cNvSpPr>
            <a:spLocks noGrp="1"/>
          </p:cNvSpPr>
          <p:nvPr>
            <p:ph type="sldNum" sz="quarter" idx="5"/>
          </p:nvPr>
        </p:nvSpPr>
        <p:spPr/>
        <p:txBody>
          <a:bodyPr/>
          <a:lstStyle/>
          <a:p>
            <a:fld id="{EAD85E8A-A197-49EA-96E2-2AD1E68BD263}" type="slidenum">
              <a:rPr lang="en-US" smtClean="0"/>
              <a:t>9</a:t>
            </a:fld>
            <a:endParaRPr lang="en-US"/>
          </a:p>
        </p:txBody>
      </p:sp>
    </p:spTree>
    <p:extLst>
      <p:ext uri="{BB962C8B-B14F-4D97-AF65-F5344CB8AC3E}">
        <p14:creationId xmlns:p14="http://schemas.microsoft.com/office/powerpoint/2010/main" val="2932855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800" b="1" i="1" dirty="0">
                <a:solidFill>
                  <a:srgbClr val="000000"/>
                </a:solidFill>
                <a:effectLst/>
                <a:latin typeface="AdvOTb4af3d5d.I"/>
              </a:rPr>
              <a:t>Reliability</a:t>
            </a:r>
            <a:r>
              <a:rPr lang="en-US" sz="1800" b="0" i="0" dirty="0">
                <a:solidFill>
                  <a:srgbClr val="000000"/>
                </a:solidFill>
                <a:effectLst/>
                <a:latin typeface="AdvOTb4af3d5d.I"/>
              </a:rPr>
              <a:t> </a:t>
            </a:r>
            <a:r>
              <a:rPr lang="en-US" sz="1800" b="0" i="0" dirty="0">
                <a:solidFill>
                  <a:srgbClr val="000000"/>
                </a:solidFill>
                <a:effectLst/>
                <a:latin typeface="AdvOTf9433e2d"/>
              </a:rPr>
              <a:t>measures how long a system can operate without a breakdown.</a:t>
            </a:r>
            <a:br>
              <a:rPr lang="en-US" sz="1800" b="0" i="0" dirty="0">
                <a:solidFill>
                  <a:srgbClr val="000000"/>
                </a:solidFill>
                <a:effectLst/>
                <a:latin typeface="AdvOTf9433e2d"/>
              </a:rPr>
            </a:br>
            <a:r>
              <a:rPr lang="en-US" sz="1800" b="1" i="1" dirty="0">
                <a:solidFill>
                  <a:srgbClr val="000000"/>
                </a:solidFill>
                <a:effectLst/>
                <a:latin typeface="AdvOTb4af3d5d.I"/>
              </a:rPr>
              <a:t>Availability</a:t>
            </a:r>
            <a:r>
              <a:rPr lang="en-US" sz="1800" b="0" i="0" dirty="0">
                <a:solidFill>
                  <a:srgbClr val="000000"/>
                </a:solidFill>
                <a:effectLst/>
                <a:latin typeface="AdvOTb4af3d5d.I"/>
              </a:rPr>
              <a:t> </a:t>
            </a:r>
            <a:r>
              <a:rPr lang="en-US" sz="1800" b="0" i="0" dirty="0">
                <a:solidFill>
                  <a:srgbClr val="000000"/>
                </a:solidFill>
                <a:effectLst/>
                <a:latin typeface="AdvOTf9433e2d"/>
              </a:rPr>
              <a:t>indicates the percentage of time that a system is available to the user, that is, the</a:t>
            </a:r>
            <a:br>
              <a:rPr lang="en-US" sz="1800" b="0" i="0" dirty="0">
                <a:solidFill>
                  <a:srgbClr val="000000"/>
                </a:solidFill>
                <a:effectLst/>
                <a:latin typeface="AdvOTf9433e2d"/>
              </a:rPr>
            </a:br>
            <a:r>
              <a:rPr lang="en-US" sz="1800" b="0" i="0" dirty="0">
                <a:solidFill>
                  <a:srgbClr val="000000"/>
                </a:solidFill>
                <a:effectLst/>
                <a:latin typeface="AdvOTf9433e2d"/>
              </a:rPr>
              <a:t>percentage of system uptime.</a:t>
            </a:r>
            <a:br>
              <a:rPr lang="en-US" sz="1800" b="0" i="0" dirty="0">
                <a:solidFill>
                  <a:srgbClr val="000000"/>
                </a:solidFill>
                <a:effectLst/>
                <a:latin typeface="AdvOTf9433e2d"/>
              </a:rPr>
            </a:br>
            <a:r>
              <a:rPr lang="en-US" sz="1800" b="1" i="1" dirty="0">
                <a:solidFill>
                  <a:srgbClr val="000000"/>
                </a:solidFill>
                <a:effectLst/>
                <a:latin typeface="AdvOTb4af3d5d.I"/>
              </a:rPr>
              <a:t>Serviceability</a:t>
            </a:r>
            <a:r>
              <a:rPr lang="en-US" sz="1800" b="0" i="0" dirty="0">
                <a:solidFill>
                  <a:srgbClr val="000000"/>
                </a:solidFill>
                <a:effectLst/>
                <a:latin typeface="AdvOTb4af3d5d.I"/>
              </a:rPr>
              <a:t> </a:t>
            </a:r>
            <a:r>
              <a:rPr lang="en-US" sz="1800" b="0" i="0" dirty="0">
                <a:solidFill>
                  <a:srgbClr val="000000"/>
                </a:solidFill>
                <a:effectLst/>
                <a:latin typeface="AdvOTf9433e2d"/>
              </a:rPr>
              <a:t>refers to how easy it is to service the system, including hardware and software</a:t>
            </a:r>
            <a:br>
              <a:rPr lang="en-US" sz="1800" b="0" i="0" dirty="0">
                <a:solidFill>
                  <a:srgbClr val="000000"/>
                </a:solidFill>
                <a:effectLst/>
                <a:latin typeface="AdvOTf9433e2d"/>
              </a:rPr>
            </a:br>
            <a:r>
              <a:rPr lang="en-US" sz="1800" b="0" i="0" dirty="0">
                <a:solidFill>
                  <a:srgbClr val="000000"/>
                </a:solidFill>
                <a:effectLst/>
                <a:latin typeface="AdvOTf9433e2d"/>
              </a:rPr>
              <a:t>maintenance, repair, upgrades, and so on.</a:t>
            </a:r>
            <a:r>
              <a:rPr lang="en-US" dirty="0"/>
              <a:t> </a:t>
            </a:r>
          </a:p>
          <a:p>
            <a:endParaRPr lang="en-US" dirty="0"/>
          </a:p>
          <a:p>
            <a:r>
              <a:rPr lang="en-US" sz="1800" b="0" i="0" dirty="0">
                <a:solidFill>
                  <a:srgbClr val="000000"/>
                </a:solidFill>
                <a:effectLst/>
                <a:latin typeface="AdvOTf9433e2d"/>
              </a:rPr>
              <a:t>The failed system is then repaired, and the system returns to normal operation. This operate-repair cycle</a:t>
            </a:r>
            <a:r>
              <a:rPr lang="en-US" dirty="0"/>
              <a:t> </a:t>
            </a:r>
            <a:r>
              <a:rPr lang="en-US" sz="1800" b="0" i="0" dirty="0">
                <a:solidFill>
                  <a:srgbClr val="000000"/>
                </a:solidFill>
                <a:effectLst/>
                <a:latin typeface="AdvOTf9433e2d"/>
              </a:rPr>
              <a:t>then repeats. A system</a:t>
            </a:r>
            <a:r>
              <a:rPr lang="en-US" sz="1800" b="0" i="0" dirty="0">
                <a:solidFill>
                  <a:srgbClr val="000000"/>
                </a:solidFill>
                <a:effectLst/>
                <a:latin typeface="AdvOTf9433e2d+20"/>
              </a:rPr>
              <a:t>’</a:t>
            </a:r>
            <a:r>
              <a:rPr lang="en-US" sz="1800" b="0" i="0" dirty="0">
                <a:solidFill>
                  <a:srgbClr val="000000"/>
                </a:solidFill>
                <a:effectLst/>
                <a:latin typeface="AdvOTf9433e2d"/>
              </a:rPr>
              <a:t>s reliability is measured by the </a:t>
            </a:r>
            <a:r>
              <a:rPr lang="en-US" sz="1800" b="0" i="0" dirty="0">
                <a:solidFill>
                  <a:srgbClr val="000000"/>
                </a:solidFill>
                <a:effectLst/>
                <a:latin typeface="AdvOTb4af3d5d.I"/>
              </a:rPr>
              <a:t>mean time to failure </a:t>
            </a:r>
            <a:r>
              <a:rPr lang="en-US" sz="1800" b="0" i="0" dirty="0">
                <a:solidFill>
                  <a:srgbClr val="000000"/>
                </a:solidFill>
                <a:effectLst/>
                <a:latin typeface="AdvOTf9433e2d"/>
              </a:rPr>
              <a:t>(MTTF), which is the average time of normal operation before the system (or a component of the system) fails. The metric for serviceability is the </a:t>
            </a:r>
            <a:r>
              <a:rPr lang="en-US" sz="1800" b="0" i="0" dirty="0">
                <a:solidFill>
                  <a:srgbClr val="000000"/>
                </a:solidFill>
                <a:effectLst/>
                <a:latin typeface="AdvOTb4af3d5d.I"/>
              </a:rPr>
              <a:t>mean time to repair </a:t>
            </a:r>
            <a:r>
              <a:rPr lang="en-US" sz="1800" b="0" i="0" dirty="0">
                <a:solidFill>
                  <a:srgbClr val="000000"/>
                </a:solidFill>
                <a:effectLst/>
                <a:latin typeface="AdvOTf9433e2d"/>
              </a:rPr>
              <a:t>(MTTR), which is the average time it takes to repair the system and restore it to working condition after it fails.</a:t>
            </a:r>
          </a:p>
          <a:p>
            <a:endParaRPr lang="en-US" sz="1800" b="0" i="0" dirty="0">
              <a:solidFill>
                <a:srgbClr val="000000"/>
              </a:solidFill>
              <a:effectLst/>
              <a:latin typeface="AdvOTf9433e2d"/>
            </a:endParaRPr>
          </a:p>
          <a:p>
            <a:r>
              <a:rPr lang="en-US" sz="1800" b="1" i="0" dirty="0">
                <a:solidFill>
                  <a:srgbClr val="000000"/>
                </a:solidFill>
                <a:effectLst/>
                <a:latin typeface="AdvOT72cf81eb.BI"/>
              </a:rPr>
              <a:t>Redundancy Techniques</a:t>
            </a:r>
            <a:r>
              <a:rPr lang="en-US" b="1" dirty="0"/>
              <a:t> </a:t>
            </a:r>
            <a:br>
              <a:rPr lang="en-US" b="1" dirty="0"/>
            </a:br>
            <a:endParaRPr lang="LID4096" b="1" dirty="0"/>
          </a:p>
        </p:txBody>
      </p:sp>
      <p:sp>
        <p:nvSpPr>
          <p:cNvPr id="4" name="Slide Number Placeholder 3"/>
          <p:cNvSpPr>
            <a:spLocks noGrp="1"/>
          </p:cNvSpPr>
          <p:nvPr>
            <p:ph type="sldNum" sz="quarter" idx="5"/>
          </p:nvPr>
        </p:nvSpPr>
        <p:spPr/>
        <p:txBody>
          <a:bodyPr/>
          <a:lstStyle/>
          <a:p>
            <a:fld id="{EAD85E8A-A197-49EA-96E2-2AD1E68BD263}" type="slidenum">
              <a:rPr lang="en-US" smtClean="0"/>
              <a:t>26</a:t>
            </a:fld>
            <a:endParaRPr lang="en-US"/>
          </a:p>
        </p:txBody>
      </p:sp>
    </p:spTree>
    <p:extLst>
      <p:ext uri="{BB962C8B-B14F-4D97-AF65-F5344CB8AC3E}">
        <p14:creationId xmlns:p14="http://schemas.microsoft.com/office/powerpoint/2010/main" val="2697530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a:t>Hot standby server clusters</a:t>
            </a:r>
          </a:p>
          <a:p>
            <a:pPr lvl="1"/>
            <a:r>
              <a:rPr lang="en-US" sz="1800" b="0" i="0" dirty="0">
                <a:solidFill>
                  <a:srgbClr val="000000"/>
                </a:solidFill>
                <a:effectLst/>
                <a:latin typeface="AdvOTf9433e2d"/>
              </a:rPr>
              <a:t>Only the primary node is actively doing all the useful work normally. </a:t>
            </a:r>
          </a:p>
          <a:p>
            <a:pPr lvl="1"/>
            <a:r>
              <a:rPr lang="en-US" sz="1800" b="0" i="0" dirty="0">
                <a:solidFill>
                  <a:srgbClr val="000000"/>
                </a:solidFill>
                <a:effectLst/>
                <a:latin typeface="AdvOTf9433e2d"/>
              </a:rPr>
              <a:t>Standby node is powered on (hot) and running some monitoring programs to communicate heartbeat signals to check the status of the primary node but is not actively running other useful workloads. </a:t>
            </a:r>
          </a:p>
          <a:p>
            <a:pPr lvl="1"/>
            <a:r>
              <a:rPr lang="en-US" sz="1800" b="0" i="0" dirty="0">
                <a:solidFill>
                  <a:srgbClr val="000000"/>
                </a:solidFill>
                <a:effectLst/>
                <a:latin typeface="AdvOTf9433e2d"/>
              </a:rPr>
              <a:t>The primary node must mirror any data to shared disk storage, which is accessible by the standby node. </a:t>
            </a:r>
          </a:p>
          <a:p>
            <a:pPr lvl="1"/>
            <a:r>
              <a:rPr lang="en-US" sz="1800" b="0" i="0" dirty="0">
                <a:solidFill>
                  <a:srgbClr val="000000"/>
                </a:solidFill>
                <a:effectLst/>
                <a:latin typeface="AdvOTf9433e2d"/>
              </a:rPr>
              <a:t>The standby node requires a second copy of data.</a:t>
            </a:r>
            <a:r>
              <a:rPr lang="en-US" dirty="0"/>
              <a:t> </a:t>
            </a:r>
          </a:p>
          <a:p>
            <a:r>
              <a:rPr lang="en-US" sz="1800" b="1" i="0" dirty="0">
                <a:solidFill>
                  <a:srgbClr val="000000"/>
                </a:solidFill>
                <a:effectLst/>
                <a:latin typeface="AdvOT9d60b855.B"/>
              </a:rPr>
              <a:t>Active-takeover clusters</a:t>
            </a:r>
            <a:r>
              <a:rPr lang="en-US" sz="1800" b="0" i="0" dirty="0">
                <a:solidFill>
                  <a:srgbClr val="000000"/>
                </a:solidFill>
                <a:effectLst/>
                <a:latin typeface="AdvOT9d60b855.B"/>
              </a:rPr>
              <a:t> </a:t>
            </a:r>
          </a:p>
          <a:p>
            <a:r>
              <a:rPr lang="en-US" sz="1800" b="0" i="0" dirty="0">
                <a:solidFill>
                  <a:srgbClr val="000000"/>
                </a:solidFill>
                <a:effectLst/>
                <a:latin typeface="AdvOTf9433e2d"/>
              </a:rPr>
              <a:t>In this case, the architecture is symmetric among multiple server nodes. Both servers are primary, doing useful work normally. Both failover and failback are often supported on both server nodes. When a node fails, the user applications fail over to the available node in the cluster. Depending on the time required to implement the failover, users may experience some delays or may lose some data that was not saved in the last checkpoint.</a:t>
            </a:r>
            <a:br>
              <a:rPr lang="en-US" sz="1800" b="0" i="0" dirty="0">
                <a:solidFill>
                  <a:srgbClr val="000000"/>
                </a:solidFill>
                <a:effectLst/>
                <a:latin typeface="AdvOTf9433e2d"/>
              </a:rPr>
            </a:br>
            <a:endParaRPr lang="en-US" sz="1800" b="0" i="0" dirty="0">
              <a:solidFill>
                <a:srgbClr val="000000"/>
              </a:solidFill>
              <a:effectLst/>
              <a:latin typeface="AdvOTf9433e2d"/>
            </a:endParaRPr>
          </a:p>
          <a:p>
            <a:r>
              <a:rPr lang="en-US" sz="1800" b="1" i="0" dirty="0">
                <a:solidFill>
                  <a:srgbClr val="000000"/>
                </a:solidFill>
                <a:effectLst/>
                <a:latin typeface="AdvOT9d60b855.B"/>
              </a:rPr>
              <a:t>Failover cluster</a:t>
            </a:r>
            <a:r>
              <a:rPr lang="en-US" sz="1800" b="0" i="0" dirty="0">
                <a:solidFill>
                  <a:srgbClr val="000000"/>
                </a:solidFill>
                <a:effectLst/>
                <a:latin typeface="AdvOT9d60b855.B"/>
              </a:rPr>
              <a:t> </a:t>
            </a:r>
          </a:p>
          <a:p>
            <a:r>
              <a:rPr lang="en-US" sz="1800" b="0" i="0" dirty="0">
                <a:solidFill>
                  <a:srgbClr val="000000"/>
                </a:solidFill>
                <a:effectLst/>
                <a:latin typeface="AdvOTf9433e2d"/>
              </a:rPr>
              <a:t>This is probably the most important feature demanded in current clusters for commercial applications. When a component fails, this technique allows the remaining system to take over the services originally provided by the failed component. A failover mechanism must provide several functions, such as </a:t>
            </a:r>
            <a:r>
              <a:rPr lang="en-US" sz="1800" b="0" i="0" dirty="0">
                <a:solidFill>
                  <a:srgbClr val="000000"/>
                </a:solidFill>
                <a:effectLst/>
                <a:latin typeface="AdvOTb4af3d5d.I"/>
              </a:rPr>
              <a:t>failure diagnosis</a:t>
            </a:r>
            <a:r>
              <a:rPr lang="en-US" sz="1800" b="0" i="0" dirty="0">
                <a:solidFill>
                  <a:srgbClr val="000000"/>
                </a:solidFill>
                <a:effectLst/>
                <a:latin typeface="AdvOTf9433e2d"/>
              </a:rPr>
              <a:t>, </a:t>
            </a:r>
            <a:r>
              <a:rPr lang="en-US" sz="1800" b="0" i="0" dirty="0">
                <a:solidFill>
                  <a:srgbClr val="000000"/>
                </a:solidFill>
                <a:effectLst/>
                <a:latin typeface="AdvOTb4af3d5d.I"/>
              </a:rPr>
              <a:t>failure notification</a:t>
            </a:r>
            <a:r>
              <a:rPr lang="en-US" sz="1800" b="0" i="0" dirty="0">
                <a:solidFill>
                  <a:srgbClr val="000000"/>
                </a:solidFill>
                <a:effectLst/>
                <a:latin typeface="AdvOTf9433e2d"/>
              </a:rPr>
              <a:t>, and </a:t>
            </a:r>
            <a:r>
              <a:rPr lang="en-US" sz="1800" b="0" i="0" dirty="0">
                <a:solidFill>
                  <a:srgbClr val="000000"/>
                </a:solidFill>
                <a:effectLst/>
                <a:latin typeface="AdvOTb4af3d5d.I"/>
              </a:rPr>
              <a:t>failure recovery</a:t>
            </a:r>
            <a:r>
              <a:rPr lang="en-US" sz="1800" b="0" i="0" dirty="0">
                <a:solidFill>
                  <a:srgbClr val="000000"/>
                </a:solidFill>
                <a:effectLst/>
                <a:latin typeface="AdvOTf9433e2d"/>
              </a:rPr>
              <a:t>. Failure diagnosis refers to the detection of a failure and the location of the failed component that caused the failure. A commonly used technique is </a:t>
            </a:r>
            <a:r>
              <a:rPr lang="en-US" sz="1800" b="0" i="0" dirty="0">
                <a:solidFill>
                  <a:srgbClr val="000000"/>
                </a:solidFill>
                <a:effectLst/>
                <a:latin typeface="AdvOTb4af3d5d.I"/>
              </a:rPr>
              <a:t>heartbeat</a:t>
            </a:r>
            <a:r>
              <a:rPr lang="en-US" sz="1800" b="0" i="0" dirty="0">
                <a:solidFill>
                  <a:srgbClr val="000000"/>
                </a:solidFill>
                <a:effectLst/>
                <a:latin typeface="AdvOTf9433e2d"/>
              </a:rPr>
              <a:t>, whereby the cluster nodes send out a stream of heartbeat messages to one another. If the system does not receive the stream of heartbeat messages from a node, it can conclude that either the node or the network connection has failed</a:t>
            </a:r>
            <a:r>
              <a:rPr lang="en-US" dirty="0"/>
              <a:t>.</a:t>
            </a:r>
            <a:endParaRPr lang="LID4096" dirty="0"/>
          </a:p>
        </p:txBody>
      </p:sp>
      <p:sp>
        <p:nvSpPr>
          <p:cNvPr id="4" name="Slide Number Placeholder 3"/>
          <p:cNvSpPr>
            <a:spLocks noGrp="1"/>
          </p:cNvSpPr>
          <p:nvPr>
            <p:ph type="sldNum" sz="quarter" idx="5"/>
          </p:nvPr>
        </p:nvSpPr>
        <p:spPr/>
        <p:txBody>
          <a:bodyPr/>
          <a:lstStyle/>
          <a:p>
            <a:fld id="{EAD85E8A-A197-49EA-96E2-2AD1E68BD263}" type="slidenum">
              <a:rPr lang="en-US" smtClean="0"/>
              <a:t>28</a:t>
            </a:fld>
            <a:endParaRPr lang="en-US"/>
          </a:p>
        </p:txBody>
      </p:sp>
    </p:spTree>
    <p:extLst>
      <p:ext uri="{BB962C8B-B14F-4D97-AF65-F5344CB8AC3E}">
        <p14:creationId xmlns:p14="http://schemas.microsoft.com/office/powerpoint/2010/main" val="4130930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50BDF2-BCE4-4448-A150-56A8BDFC9854}"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2D027-24A8-4AF6-867F-FA52C9C9E1D1}" type="slidenum">
              <a:rPr lang="en-US" smtClean="0"/>
              <a:t>‹#›</a:t>
            </a:fld>
            <a:endParaRPr lang="en-US"/>
          </a:p>
        </p:txBody>
      </p:sp>
    </p:spTree>
    <p:extLst>
      <p:ext uri="{BB962C8B-B14F-4D97-AF65-F5344CB8AC3E}">
        <p14:creationId xmlns:p14="http://schemas.microsoft.com/office/powerpoint/2010/main" val="4274154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3D0F05-0A68-4A2C-988E-8ECF0BADEE40}"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2D027-24A8-4AF6-867F-FA52C9C9E1D1}" type="slidenum">
              <a:rPr lang="en-US" smtClean="0"/>
              <a:t>‹#›</a:t>
            </a:fld>
            <a:endParaRPr lang="en-US"/>
          </a:p>
        </p:txBody>
      </p:sp>
    </p:spTree>
    <p:extLst>
      <p:ext uri="{BB962C8B-B14F-4D97-AF65-F5344CB8AC3E}">
        <p14:creationId xmlns:p14="http://schemas.microsoft.com/office/powerpoint/2010/main" val="2180158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BCAD8A-BA2A-4CED-8902-EF663015B43A}"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2D027-24A8-4AF6-867F-FA52C9C9E1D1}" type="slidenum">
              <a:rPr lang="en-US" smtClean="0"/>
              <a:t>‹#›</a:t>
            </a:fld>
            <a:endParaRPr lang="en-US"/>
          </a:p>
        </p:txBody>
      </p:sp>
    </p:spTree>
    <p:extLst>
      <p:ext uri="{BB962C8B-B14F-4D97-AF65-F5344CB8AC3E}">
        <p14:creationId xmlns:p14="http://schemas.microsoft.com/office/powerpoint/2010/main" val="3915954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C697DB89-CDD6-472D-8A6C-DAA95BB1FA3E}"/>
              </a:ext>
            </a:extLst>
          </p:cNvPr>
          <p:cNvGrpSpPr>
            <a:grpSpLocks/>
          </p:cNvGrpSpPr>
          <p:nvPr/>
        </p:nvGrpSpPr>
        <p:grpSpPr bwMode="auto">
          <a:xfrm>
            <a:off x="0" y="0"/>
            <a:ext cx="5867400" cy="6858000"/>
            <a:chOff x="0" y="0"/>
            <a:chExt cx="3696" cy="4320"/>
          </a:xfrm>
        </p:grpSpPr>
        <p:sp>
          <p:nvSpPr>
            <p:cNvPr id="5" name="Rectangle 3">
              <a:extLst>
                <a:ext uri="{FF2B5EF4-FFF2-40B4-BE49-F238E27FC236}">
                  <a16:creationId xmlns:a16="http://schemas.microsoft.com/office/drawing/2014/main" id="{2D1A2CC5-F66F-4FF1-9C12-E4C07F549013}"/>
                </a:ext>
              </a:extLst>
            </p:cNvPr>
            <p:cNvSpPr>
              <a:spLocks noChangeArrowheads="1"/>
            </p:cNvSpPr>
            <p:nvPr/>
          </p:nvSpPr>
          <p:spPr bwMode="auto">
            <a:xfrm>
              <a:off x="0" y="0"/>
              <a:ext cx="2880"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PK" altLang="en-PK" sz="2400" b="0" i="0" u="none" strike="noStrike" kern="1200" cap="none" spc="0" normalizeH="0" baseline="0" noProof="0">
                <a:ln>
                  <a:noFill/>
                </a:ln>
                <a:solidFill>
                  <a:srgbClr val="003366"/>
                </a:solidFill>
                <a:effectLst/>
                <a:uLnTx/>
                <a:uFillTx/>
                <a:latin typeface="Times New Roman" panose="02020603050405020304" pitchFamily="18" charset="0"/>
                <a:ea typeface="+mn-ea"/>
                <a:cs typeface="+mn-cs"/>
              </a:endParaRPr>
            </a:p>
          </p:txBody>
        </p:sp>
        <p:sp>
          <p:nvSpPr>
            <p:cNvPr id="6" name="AutoShape 4">
              <a:extLst>
                <a:ext uri="{FF2B5EF4-FFF2-40B4-BE49-F238E27FC236}">
                  <a16:creationId xmlns:a16="http://schemas.microsoft.com/office/drawing/2014/main" id="{94194141-4B13-4C0B-9E9E-4B6DF58F22B6}"/>
                </a:ext>
              </a:extLst>
            </p:cNvPr>
            <p:cNvSpPr>
              <a:spLocks noChangeArrowheads="1"/>
            </p:cNvSpPr>
            <p:nvPr/>
          </p:nvSpPr>
          <p:spPr bwMode="white">
            <a:xfrm>
              <a:off x="432" y="624"/>
              <a:ext cx="3264" cy="1200"/>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PK" altLang="en-PK" sz="2400" b="0" i="0" u="none" strike="noStrike" kern="1200" cap="none" spc="0" normalizeH="0" baseline="0" noProof="0">
                <a:ln>
                  <a:noFill/>
                </a:ln>
                <a:solidFill>
                  <a:srgbClr val="003366"/>
                </a:solidFill>
                <a:effectLst/>
                <a:uLnTx/>
                <a:uFillTx/>
                <a:latin typeface="Times New Roman" panose="02020603050405020304" pitchFamily="18" charset="0"/>
                <a:ea typeface="+mn-ea"/>
                <a:cs typeface="+mn-cs"/>
              </a:endParaRPr>
            </a:p>
          </p:txBody>
        </p:sp>
      </p:grpSp>
      <p:grpSp>
        <p:nvGrpSpPr>
          <p:cNvPr id="7" name="Group 5">
            <a:extLst>
              <a:ext uri="{FF2B5EF4-FFF2-40B4-BE49-F238E27FC236}">
                <a16:creationId xmlns:a16="http://schemas.microsoft.com/office/drawing/2014/main" id="{4CCC10C4-1070-49FF-9EC0-FC19F4D37B5A}"/>
              </a:ext>
            </a:extLst>
          </p:cNvPr>
          <p:cNvGrpSpPr>
            <a:grpSpLocks/>
          </p:cNvGrpSpPr>
          <p:nvPr/>
        </p:nvGrpSpPr>
        <p:grpSpPr bwMode="auto">
          <a:xfrm>
            <a:off x="3632200" y="4889500"/>
            <a:ext cx="4876800" cy="319088"/>
            <a:chOff x="2288" y="3080"/>
            <a:chExt cx="3072" cy="201"/>
          </a:xfrm>
        </p:grpSpPr>
        <p:sp>
          <p:nvSpPr>
            <p:cNvPr id="8" name="AutoShape 6">
              <a:extLst>
                <a:ext uri="{FF2B5EF4-FFF2-40B4-BE49-F238E27FC236}">
                  <a16:creationId xmlns:a16="http://schemas.microsoft.com/office/drawing/2014/main" id="{95304FCF-25DE-4BD8-A83B-51D9A6ECE647}"/>
                </a:ext>
              </a:extLst>
            </p:cNvPr>
            <p:cNvSpPr>
              <a:spLocks noChangeArrowheads="1"/>
            </p:cNvSpPr>
            <p:nvPr/>
          </p:nvSpPr>
          <p:spPr bwMode="auto">
            <a:xfrm flipH="1">
              <a:off x="2288" y="3080"/>
              <a:ext cx="2914" cy="200"/>
            </a:xfrm>
            <a:prstGeom prst="roundRect">
              <a:avLst>
                <a:gd name="adj" fmla="val 0"/>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K" altLang="en-PK" sz="1800" b="0" i="0" u="none" strike="noStrike" kern="1200" cap="none" spc="0" normalizeH="0" baseline="0" noProof="0">
                <a:ln>
                  <a:noFill/>
                </a:ln>
                <a:solidFill>
                  <a:srgbClr val="003366"/>
                </a:solidFill>
                <a:effectLst/>
                <a:uLnTx/>
                <a:uFillTx/>
                <a:latin typeface="Arial" panose="020B0604020202020204" pitchFamily="34" charset="0"/>
                <a:ea typeface="+mn-ea"/>
                <a:cs typeface="+mn-cs"/>
              </a:endParaRPr>
            </a:p>
          </p:txBody>
        </p:sp>
        <p:sp>
          <p:nvSpPr>
            <p:cNvPr id="9" name="AutoShape 7">
              <a:extLst>
                <a:ext uri="{FF2B5EF4-FFF2-40B4-BE49-F238E27FC236}">
                  <a16:creationId xmlns:a16="http://schemas.microsoft.com/office/drawing/2014/main" id="{16389DA0-8CD8-4422-9A8F-A93463A81D39}"/>
                </a:ext>
              </a:extLst>
            </p:cNvPr>
            <p:cNvSpPr>
              <a:spLocks noChangeArrowheads="1"/>
            </p:cNvSpPr>
            <p:nvPr/>
          </p:nvSpPr>
          <p:spPr bwMode="auto">
            <a:xfrm>
              <a:off x="5196" y="3080"/>
              <a:ext cx="164" cy="201"/>
            </a:xfrm>
            <a:prstGeom prst="flowChartDelay">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K" altLang="en-PK" sz="1800" b="0" i="0" u="none" strike="noStrike" kern="1200" cap="none" spc="0" normalizeH="0" baseline="0" noProof="0">
                <a:ln>
                  <a:noFill/>
                </a:ln>
                <a:solidFill>
                  <a:srgbClr val="003366"/>
                </a:solidFill>
                <a:effectLst/>
                <a:uLnTx/>
                <a:uFillTx/>
                <a:latin typeface="Arial" panose="020B0604020202020204" pitchFamily="34" charset="0"/>
                <a:ea typeface="+mn-ea"/>
                <a:cs typeface="+mn-cs"/>
              </a:endParaRPr>
            </a:p>
          </p:txBody>
        </p:sp>
      </p:grpSp>
      <p:sp>
        <p:nvSpPr>
          <p:cNvPr id="5128" name="Rectangle 8"/>
          <p:cNvSpPr>
            <a:spLocks noGrp="1" noChangeArrowheads="1"/>
          </p:cNvSpPr>
          <p:nvPr>
            <p:ph type="subTitle" idx="1"/>
          </p:nvPr>
        </p:nvSpPr>
        <p:spPr>
          <a:xfrm>
            <a:off x="4673601" y="2927350"/>
            <a:ext cx="4013200" cy="1822450"/>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5132" name="AutoShape 12"/>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10" name="Date Placeholder 9">
            <a:extLst>
              <a:ext uri="{FF2B5EF4-FFF2-40B4-BE49-F238E27FC236}">
                <a16:creationId xmlns:a16="http://schemas.microsoft.com/office/drawing/2014/main" id="{E9144541-1081-4B27-9E4B-DD51FC1DCE6A}"/>
              </a:ext>
            </a:extLst>
          </p:cNvPr>
          <p:cNvSpPr>
            <a:spLocks noGrp="1" noChangeArrowheads="1"/>
          </p:cNvSpPr>
          <p:nvPr>
            <p:ph type="dt" sz="quarter" idx="10"/>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00B4F17-C843-4DBB-B859-C77EA1F01CA2}" type="datetime1">
              <a:rPr kumimoji="0" lang="en-US" sz="14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10/16/2023</a:t>
            </a:fld>
            <a:endParaRPr kumimoji="0" lang="en-US" sz="1400" b="0" i="0" u="none" strike="noStrike" kern="1200" cap="none" spc="0" normalizeH="0" baseline="0" noProof="0">
              <a:ln>
                <a:noFill/>
              </a:ln>
              <a:solidFill>
                <a:srgbClr val="FFFFFF"/>
              </a:solidFill>
              <a:effectLst/>
              <a:uLnTx/>
              <a:uFillTx/>
              <a:latin typeface="Arial" charset="0"/>
              <a:ea typeface="+mn-ea"/>
              <a:cs typeface="+mn-cs"/>
            </a:endParaRPr>
          </a:p>
        </p:txBody>
      </p:sp>
      <p:sp>
        <p:nvSpPr>
          <p:cNvPr id="11" name="Footer Placeholder 10">
            <a:extLst>
              <a:ext uri="{FF2B5EF4-FFF2-40B4-BE49-F238E27FC236}">
                <a16:creationId xmlns:a16="http://schemas.microsoft.com/office/drawing/2014/main" id="{97755DD8-7CD3-439F-A290-5D547A54A737}"/>
              </a:ext>
            </a:extLst>
          </p:cNvPr>
          <p:cNvSpPr>
            <a:spLocks noGrp="1" noChangeArrowheads="1"/>
          </p:cNvSpPr>
          <p:nvPr>
            <p:ph type="ftr" sz="quarter" idx="11"/>
          </p:nvPr>
        </p:nvSpPr>
        <p:spPr/>
        <p:txBody>
          <a:bodyPr/>
          <a:lstStyle>
            <a:lvl1pPr algn="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3366"/>
              </a:solidFill>
              <a:effectLst/>
              <a:uLnTx/>
              <a:uFillTx/>
              <a:latin typeface="Arial" charset="0"/>
              <a:ea typeface="+mn-ea"/>
              <a:cs typeface="+mn-cs"/>
            </a:endParaRPr>
          </a:p>
        </p:txBody>
      </p:sp>
      <p:sp>
        <p:nvSpPr>
          <p:cNvPr id="12" name="Slide Number Placeholder 11">
            <a:extLst>
              <a:ext uri="{FF2B5EF4-FFF2-40B4-BE49-F238E27FC236}">
                <a16:creationId xmlns:a16="http://schemas.microsoft.com/office/drawing/2014/main" id="{2137CD04-9D5B-417F-A66B-C38A4D2D5246}"/>
              </a:ext>
            </a:extLst>
          </p:cNvPr>
          <p:cNvSpPr>
            <a:spLocks noGrp="1" noChangeArrowheads="1"/>
          </p:cNvSpPr>
          <p:nvPr>
            <p:ph type="sldNum" sz="quarter" idx="12"/>
          </p:nvPr>
        </p:nvSpPr>
        <p:spPr>
          <a:xfrm>
            <a:off x="76202" y="6248400"/>
            <a:ext cx="587375" cy="488950"/>
          </a:xfrm>
        </p:spPr>
        <p:txBody>
          <a:bodyPr anchorCtr="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012D027-24A8-4AF6-867F-FA52C9C9E1D1}" type="slidenum">
              <a:rPr kumimoji="0" lang="en-US" sz="2600" b="1" i="0" u="none" strike="noStrike" kern="1200" cap="none" spc="0" normalizeH="0" baseline="0" noProof="0" smtClean="0">
                <a:ln>
                  <a:noFill/>
                </a:ln>
                <a:solidFill>
                  <a:srgbClr val="FFFFFF"/>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2600"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03773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6D41561C-CEBF-48F4-9E28-C4482E17CA74}"/>
              </a:ext>
            </a:extLst>
          </p:cNvPr>
          <p:cNvSpPr>
            <a:spLocks noGrp="1" noChangeArrowheads="1"/>
          </p:cNvSpPr>
          <p:nvPr>
            <p:ph type="dt" sz="half"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CD6111C-B94E-42B8-B445-5EB7C98BDEFA}" type="datetime1">
              <a:rPr kumimoji="0" lang="en-US" sz="1400" b="0" i="0" u="none" strike="noStrike" kern="1200" cap="none" spc="0" normalizeH="0" baseline="0" noProof="0" smtClean="0">
                <a:ln>
                  <a:noFill/>
                </a:ln>
                <a:solidFill>
                  <a:srgbClr val="003366"/>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10/16/2023</a:t>
            </a:fld>
            <a:endParaRPr kumimoji="0" lang="en-US" sz="1400" b="0" i="0" u="none" strike="noStrike" kern="1200" cap="none" spc="0" normalizeH="0" baseline="0" noProof="0">
              <a:ln>
                <a:noFill/>
              </a:ln>
              <a:solidFill>
                <a:srgbClr val="003366"/>
              </a:solidFill>
              <a:effectLst/>
              <a:uLnTx/>
              <a:uFillTx/>
              <a:latin typeface="Arial" charset="0"/>
              <a:ea typeface="+mn-ea"/>
              <a:cs typeface="+mn-cs"/>
            </a:endParaRPr>
          </a:p>
        </p:txBody>
      </p:sp>
      <p:sp>
        <p:nvSpPr>
          <p:cNvPr id="5" name="Rectangle 12">
            <a:extLst>
              <a:ext uri="{FF2B5EF4-FFF2-40B4-BE49-F238E27FC236}">
                <a16:creationId xmlns:a16="http://schemas.microsoft.com/office/drawing/2014/main" id="{0E5660E3-240B-41E3-888C-1B88C6F558A9}"/>
              </a:ext>
            </a:extLst>
          </p:cNvPr>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3366"/>
              </a:solidFill>
              <a:effectLst/>
              <a:uLnTx/>
              <a:uFillTx/>
              <a:latin typeface="Arial" charset="0"/>
              <a:ea typeface="+mn-ea"/>
              <a:cs typeface="+mn-cs"/>
            </a:endParaRPr>
          </a:p>
        </p:txBody>
      </p:sp>
      <p:sp>
        <p:nvSpPr>
          <p:cNvPr id="6" name="Rectangle 13">
            <a:extLst>
              <a:ext uri="{FF2B5EF4-FFF2-40B4-BE49-F238E27FC236}">
                <a16:creationId xmlns:a16="http://schemas.microsoft.com/office/drawing/2014/main" id="{59180715-2C5B-4D99-B35D-5CB9C8F567D7}"/>
              </a:ext>
            </a:extLst>
          </p:cNvPr>
          <p:cNvSpPr>
            <a:spLocks noGrp="1" noChangeArrowheads="1"/>
          </p:cNvSpPr>
          <p:nvPr>
            <p:ph type="sldNum" sz="quarter" idx="12"/>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012D027-24A8-4AF6-867F-FA52C9C9E1D1}" type="slidenum">
              <a:rPr kumimoji="0" lang="en-US" sz="2600" b="1" i="0" u="none" strike="noStrike" kern="1200" cap="none" spc="0" normalizeH="0" baseline="0" noProof="0" smtClean="0">
                <a:ln>
                  <a:noFill/>
                </a:ln>
                <a:solidFill>
                  <a:srgbClr val="FFFFFF"/>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2600"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6469194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Rectangle 11">
            <a:extLst>
              <a:ext uri="{FF2B5EF4-FFF2-40B4-BE49-F238E27FC236}">
                <a16:creationId xmlns:a16="http://schemas.microsoft.com/office/drawing/2014/main" id="{9AE7B7F9-9B63-4C99-B240-FC12E76B5802}"/>
              </a:ext>
            </a:extLst>
          </p:cNvPr>
          <p:cNvSpPr>
            <a:spLocks noGrp="1" noChangeArrowheads="1"/>
          </p:cNvSpPr>
          <p:nvPr>
            <p:ph type="dt" sz="half"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EB5BEB-004C-45AF-9D38-AF2A5B6958D8}" type="datetime1">
              <a:rPr kumimoji="0" lang="en-US" sz="1400" b="0" i="0" u="none" strike="noStrike" kern="1200" cap="none" spc="0" normalizeH="0" baseline="0" noProof="0" smtClean="0">
                <a:ln>
                  <a:noFill/>
                </a:ln>
                <a:solidFill>
                  <a:srgbClr val="003366"/>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10/16/2023</a:t>
            </a:fld>
            <a:endParaRPr kumimoji="0" lang="en-US" sz="1400" b="0" i="0" u="none" strike="noStrike" kern="1200" cap="none" spc="0" normalizeH="0" baseline="0" noProof="0">
              <a:ln>
                <a:noFill/>
              </a:ln>
              <a:solidFill>
                <a:srgbClr val="003366"/>
              </a:solidFill>
              <a:effectLst/>
              <a:uLnTx/>
              <a:uFillTx/>
              <a:latin typeface="Arial" charset="0"/>
              <a:ea typeface="+mn-ea"/>
              <a:cs typeface="+mn-cs"/>
            </a:endParaRPr>
          </a:p>
        </p:txBody>
      </p:sp>
      <p:sp>
        <p:nvSpPr>
          <p:cNvPr id="5" name="Rectangle 12">
            <a:extLst>
              <a:ext uri="{FF2B5EF4-FFF2-40B4-BE49-F238E27FC236}">
                <a16:creationId xmlns:a16="http://schemas.microsoft.com/office/drawing/2014/main" id="{6EDBDB97-8B17-4504-8ADA-64F907DF670C}"/>
              </a:ext>
            </a:extLst>
          </p:cNvPr>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3366"/>
              </a:solidFill>
              <a:effectLst/>
              <a:uLnTx/>
              <a:uFillTx/>
              <a:latin typeface="Arial" charset="0"/>
              <a:ea typeface="+mn-ea"/>
              <a:cs typeface="+mn-cs"/>
            </a:endParaRPr>
          </a:p>
        </p:txBody>
      </p:sp>
      <p:sp>
        <p:nvSpPr>
          <p:cNvPr id="6" name="Rectangle 13">
            <a:extLst>
              <a:ext uri="{FF2B5EF4-FFF2-40B4-BE49-F238E27FC236}">
                <a16:creationId xmlns:a16="http://schemas.microsoft.com/office/drawing/2014/main" id="{331478AB-4749-4D3C-8589-3B6D14C30A9C}"/>
              </a:ext>
            </a:extLst>
          </p:cNvPr>
          <p:cNvSpPr>
            <a:spLocks noGrp="1" noChangeArrowheads="1"/>
          </p:cNvSpPr>
          <p:nvPr>
            <p:ph type="sldNum" sz="quarter" idx="12"/>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012D027-24A8-4AF6-867F-FA52C9C9E1D1}" type="slidenum">
              <a:rPr kumimoji="0" lang="en-US" sz="2600" b="1" i="0" u="none" strike="noStrike" kern="1200" cap="none" spc="0" normalizeH="0" baseline="0" noProof="0" smtClean="0">
                <a:ln>
                  <a:noFill/>
                </a:ln>
                <a:solidFill>
                  <a:srgbClr val="FFFFFF"/>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2600"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7376515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2" y="2362204"/>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4" y="2362204"/>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38D3B876-73DB-429F-B4A5-ACDB21507ACA}"/>
              </a:ext>
            </a:extLst>
          </p:cNvPr>
          <p:cNvSpPr>
            <a:spLocks noGrp="1" noChangeArrowheads="1"/>
          </p:cNvSpPr>
          <p:nvPr>
            <p:ph type="dt" sz="half"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13F3847-5007-47F7-9DE7-1A8B40CDBD7A}" type="datetime1">
              <a:rPr kumimoji="0" lang="en-US" sz="1400" b="0" i="0" u="none" strike="noStrike" kern="1200" cap="none" spc="0" normalizeH="0" baseline="0" noProof="0" smtClean="0">
                <a:ln>
                  <a:noFill/>
                </a:ln>
                <a:solidFill>
                  <a:srgbClr val="003366"/>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10/16/2023</a:t>
            </a:fld>
            <a:endParaRPr kumimoji="0" lang="en-US" sz="1400" b="0" i="0" u="none" strike="noStrike" kern="1200" cap="none" spc="0" normalizeH="0" baseline="0" noProof="0">
              <a:ln>
                <a:noFill/>
              </a:ln>
              <a:solidFill>
                <a:srgbClr val="003366"/>
              </a:solidFill>
              <a:effectLst/>
              <a:uLnTx/>
              <a:uFillTx/>
              <a:latin typeface="Arial" charset="0"/>
              <a:ea typeface="+mn-ea"/>
              <a:cs typeface="+mn-cs"/>
            </a:endParaRPr>
          </a:p>
        </p:txBody>
      </p:sp>
      <p:sp>
        <p:nvSpPr>
          <p:cNvPr id="6" name="Rectangle 12">
            <a:extLst>
              <a:ext uri="{FF2B5EF4-FFF2-40B4-BE49-F238E27FC236}">
                <a16:creationId xmlns:a16="http://schemas.microsoft.com/office/drawing/2014/main" id="{B730567E-7D9B-4A0A-8C19-E932DA0EC6FD}"/>
              </a:ext>
            </a:extLst>
          </p:cNvPr>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3366"/>
              </a:solidFill>
              <a:effectLst/>
              <a:uLnTx/>
              <a:uFillTx/>
              <a:latin typeface="Arial" charset="0"/>
              <a:ea typeface="+mn-ea"/>
              <a:cs typeface="+mn-cs"/>
            </a:endParaRPr>
          </a:p>
        </p:txBody>
      </p:sp>
      <p:sp>
        <p:nvSpPr>
          <p:cNvPr id="7" name="Rectangle 13">
            <a:extLst>
              <a:ext uri="{FF2B5EF4-FFF2-40B4-BE49-F238E27FC236}">
                <a16:creationId xmlns:a16="http://schemas.microsoft.com/office/drawing/2014/main" id="{E332F7B6-D444-4E55-96A6-522A403CFEE0}"/>
              </a:ext>
            </a:extLst>
          </p:cNvPr>
          <p:cNvSpPr>
            <a:spLocks noGrp="1" noChangeArrowheads="1"/>
          </p:cNvSpPr>
          <p:nvPr>
            <p:ph type="sldNum" sz="quarter" idx="12"/>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012D027-24A8-4AF6-867F-FA52C9C9E1D1}" type="slidenum">
              <a:rPr kumimoji="0" lang="en-US" sz="2600" b="1" i="0" u="none" strike="noStrike" kern="1200" cap="none" spc="0" normalizeH="0" baseline="0" noProof="0" smtClean="0">
                <a:ln>
                  <a:noFill/>
                </a:ln>
                <a:solidFill>
                  <a:srgbClr val="FFFFFF"/>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2600"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7476566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23D9AB9F-2A0C-4FBB-B382-9C21E1687AF2}"/>
              </a:ext>
            </a:extLst>
          </p:cNvPr>
          <p:cNvSpPr>
            <a:spLocks noGrp="1" noChangeArrowheads="1"/>
          </p:cNvSpPr>
          <p:nvPr>
            <p:ph type="dt" sz="half"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538C468-910D-4313-A10C-FCB0AD170BFD}" type="datetime1">
              <a:rPr kumimoji="0" lang="en-US" sz="1400" b="0" i="0" u="none" strike="noStrike" kern="1200" cap="none" spc="0" normalizeH="0" baseline="0" noProof="0" smtClean="0">
                <a:ln>
                  <a:noFill/>
                </a:ln>
                <a:solidFill>
                  <a:srgbClr val="003366"/>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10/16/2023</a:t>
            </a:fld>
            <a:endParaRPr kumimoji="0" lang="en-US" sz="1400" b="0" i="0" u="none" strike="noStrike" kern="1200" cap="none" spc="0" normalizeH="0" baseline="0" noProof="0">
              <a:ln>
                <a:noFill/>
              </a:ln>
              <a:solidFill>
                <a:srgbClr val="003366"/>
              </a:solidFill>
              <a:effectLst/>
              <a:uLnTx/>
              <a:uFillTx/>
              <a:latin typeface="Arial" charset="0"/>
              <a:ea typeface="+mn-ea"/>
              <a:cs typeface="+mn-cs"/>
            </a:endParaRPr>
          </a:p>
        </p:txBody>
      </p:sp>
      <p:sp>
        <p:nvSpPr>
          <p:cNvPr id="8" name="Rectangle 12">
            <a:extLst>
              <a:ext uri="{FF2B5EF4-FFF2-40B4-BE49-F238E27FC236}">
                <a16:creationId xmlns:a16="http://schemas.microsoft.com/office/drawing/2014/main" id="{DA914F3E-D7BB-499F-8AAC-D29CA4F04513}"/>
              </a:ext>
            </a:extLst>
          </p:cNvPr>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3366"/>
              </a:solidFill>
              <a:effectLst/>
              <a:uLnTx/>
              <a:uFillTx/>
              <a:latin typeface="Arial" charset="0"/>
              <a:ea typeface="+mn-ea"/>
              <a:cs typeface="+mn-cs"/>
            </a:endParaRPr>
          </a:p>
        </p:txBody>
      </p:sp>
      <p:sp>
        <p:nvSpPr>
          <p:cNvPr id="9" name="Rectangle 13">
            <a:extLst>
              <a:ext uri="{FF2B5EF4-FFF2-40B4-BE49-F238E27FC236}">
                <a16:creationId xmlns:a16="http://schemas.microsoft.com/office/drawing/2014/main" id="{07F3BCB4-F714-4117-802E-711CF7676F4A}"/>
              </a:ext>
            </a:extLst>
          </p:cNvPr>
          <p:cNvSpPr>
            <a:spLocks noGrp="1" noChangeArrowheads="1"/>
          </p:cNvSpPr>
          <p:nvPr>
            <p:ph type="sldNum" sz="quarter" idx="12"/>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012D027-24A8-4AF6-867F-FA52C9C9E1D1}" type="slidenum">
              <a:rPr kumimoji="0" lang="en-US" sz="2600" b="1" i="0" u="none" strike="noStrike" kern="1200" cap="none" spc="0" normalizeH="0" baseline="0" noProof="0" smtClean="0">
                <a:ln>
                  <a:noFill/>
                </a:ln>
                <a:solidFill>
                  <a:srgbClr val="FFFFFF"/>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2600"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0288861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F582D231-FDF6-426E-A616-698440509C70}"/>
              </a:ext>
            </a:extLst>
          </p:cNvPr>
          <p:cNvSpPr>
            <a:spLocks noGrp="1" noChangeArrowheads="1"/>
          </p:cNvSpPr>
          <p:nvPr>
            <p:ph type="dt" sz="half"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6B9082A-79BD-433F-9B5F-8BCD4EAA65BE}" type="datetime1">
              <a:rPr kumimoji="0" lang="en-US" sz="1400" b="0" i="0" u="none" strike="noStrike" kern="1200" cap="none" spc="0" normalizeH="0" baseline="0" noProof="0" smtClean="0">
                <a:ln>
                  <a:noFill/>
                </a:ln>
                <a:solidFill>
                  <a:srgbClr val="003366"/>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10/16/2023</a:t>
            </a:fld>
            <a:endParaRPr kumimoji="0" lang="en-US" sz="1400" b="0" i="0" u="none" strike="noStrike" kern="1200" cap="none" spc="0" normalizeH="0" baseline="0" noProof="0">
              <a:ln>
                <a:noFill/>
              </a:ln>
              <a:solidFill>
                <a:srgbClr val="003366"/>
              </a:solidFill>
              <a:effectLst/>
              <a:uLnTx/>
              <a:uFillTx/>
              <a:latin typeface="Arial" charset="0"/>
              <a:ea typeface="+mn-ea"/>
              <a:cs typeface="+mn-cs"/>
            </a:endParaRPr>
          </a:p>
        </p:txBody>
      </p:sp>
      <p:sp>
        <p:nvSpPr>
          <p:cNvPr id="4" name="Rectangle 12">
            <a:extLst>
              <a:ext uri="{FF2B5EF4-FFF2-40B4-BE49-F238E27FC236}">
                <a16:creationId xmlns:a16="http://schemas.microsoft.com/office/drawing/2014/main" id="{0EDCA115-9E3C-40D4-8912-F4E20DB6BA21}"/>
              </a:ext>
            </a:extLst>
          </p:cNvPr>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3366"/>
              </a:solidFill>
              <a:effectLst/>
              <a:uLnTx/>
              <a:uFillTx/>
              <a:latin typeface="Arial" charset="0"/>
              <a:ea typeface="+mn-ea"/>
              <a:cs typeface="+mn-cs"/>
            </a:endParaRPr>
          </a:p>
        </p:txBody>
      </p:sp>
      <p:sp>
        <p:nvSpPr>
          <p:cNvPr id="5" name="Rectangle 13">
            <a:extLst>
              <a:ext uri="{FF2B5EF4-FFF2-40B4-BE49-F238E27FC236}">
                <a16:creationId xmlns:a16="http://schemas.microsoft.com/office/drawing/2014/main" id="{2499D514-9105-4111-8B91-F8810A02CA1E}"/>
              </a:ext>
            </a:extLst>
          </p:cNvPr>
          <p:cNvSpPr>
            <a:spLocks noGrp="1" noChangeArrowheads="1"/>
          </p:cNvSpPr>
          <p:nvPr>
            <p:ph type="sldNum" sz="quarter" idx="12"/>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012D027-24A8-4AF6-867F-FA52C9C9E1D1}" type="slidenum">
              <a:rPr kumimoji="0" lang="en-US" sz="2600" b="1" i="0" u="none" strike="noStrike" kern="1200" cap="none" spc="0" normalizeH="0" baseline="0" noProof="0" smtClean="0">
                <a:ln>
                  <a:noFill/>
                </a:ln>
                <a:solidFill>
                  <a:srgbClr val="FFFFFF"/>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2600"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1914515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2939D947-A124-40F1-A1CD-BD82F65EC023}"/>
              </a:ext>
            </a:extLst>
          </p:cNvPr>
          <p:cNvSpPr>
            <a:spLocks noGrp="1" noChangeArrowheads="1"/>
          </p:cNvSpPr>
          <p:nvPr>
            <p:ph type="dt" sz="half"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FA1E931-F403-4304-9F63-1E06B9CECA24}" type="datetime1">
              <a:rPr kumimoji="0" lang="en-US" sz="1400" b="0" i="0" u="none" strike="noStrike" kern="1200" cap="none" spc="0" normalizeH="0" baseline="0" noProof="0" smtClean="0">
                <a:ln>
                  <a:noFill/>
                </a:ln>
                <a:solidFill>
                  <a:srgbClr val="003366"/>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10/16/2023</a:t>
            </a:fld>
            <a:endParaRPr kumimoji="0" lang="en-US" sz="1400" b="0" i="0" u="none" strike="noStrike" kern="1200" cap="none" spc="0" normalizeH="0" baseline="0" noProof="0">
              <a:ln>
                <a:noFill/>
              </a:ln>
              <a:solidFill>
                <a:srgbClr val="003366"/>
              </a:solidFill>
              <a:effectLst/>
              <a:uLnTx/>
              <a:uFillTx/>
              <a:latin typeface="Arial" charset="0"/>
              <a:ea typeface="+mn-ea"/>
              <a:cs typeface="+mn-cs"/>
            </a:endParaRPr>
          </a:p>
        </p:txBody>
      </p:sp>
      <p:sp>
        <p:nvSpPr>
          <p:cNvPr id="3" name="Rectangle 12">
            <a:extLst>
              <a:ext uri="{FF2B5EF4-FFF2-40B4-BE49-F238E27FC236}">
                <a16:creationId xmlns:a16="http://schemas.microsoft.com/office/drawing/2014/main" id="{3EDE26CF-7FFF-494A-9127-8D239D271FE7}"/>
              </a:ext>
            </a:extLst>
          </p:cNvPr>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3366"/>
              </a:solidFill>
              <a:effectLst/>
              <a:uLnTx/>
              <a:uFillTx/>
              <a:latin typeface="Arial" charset="0"/>
              <a:ea typeface="+mn-ea"/>
              <a:cs typeface="+mn-cs"/>
            </a:endParaRPr>
          </a:p>
        </p:txBody>
      </p:sp>
      <p:sp>
        <p:nvSpPr>
          <p:cNvPr id="4" name="Rectangle 13">
            <a:extLst>
              <a:ext uri="{FF2B5EF4-FFF2-40B4-BE49-F238E27FC236}">
                <a16:creationId xmlns:a16="http://schemas.microsoft.com/office/drawing/2014/main" id="{008D1E9E-3392-4D0F-B80B-A17511304F48}"/>
              </a:ext>
            </a:extLst>
          </p:cNvPr>
          <p:cNvSpPr>
            <a:spLocks noGrp="1" noChangeArrowheads="1"/>
          </p:cNvSpPr>
          <p:nvPr>
            <p:ph type="sldNum" sz="quarter" idx="12"/>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012D027-24A8-4AF6-867F-FA52C9C9E1D1}" type="slidenum">
              <a:rPr kumimoji="0" lang="en-US" sz="2600" b="1" i="0" u="none" strike="noStrike" kern="1200" cap="none" spc="0" normalizeH="0" baseline="0" noProof="0" smtClean="0">
                <a:ln>
                  <a:noFill/>
                </a:ln>
                <a:solidFill>
                  <a:srgbClr val="FFFFFF"/>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2600"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4089527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11">
            <a:extLst>
              <a:ext uri="{FF2B5EF4-FFF2-40B4-BE49-F238E27FC236}">
                <a16:creationId xmlns:a16="http://schemas.microsoft.com/office/drawing/2014/main" id="{E3958604-85A8-4A4E-97A7-ABA204D8DF83}"/>
              </a:ext>
            </a:extLst>
          </p:cNvPr>
          <p:cNvSpPr>
            <a:spLocks noGrp="1" noChangeArrowheads="1"/>
          </p:cNvSpPr>
          <p:nvPr>
            <p:ph type="dt" sz="half"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D999AFF-1278-442B-856D-5DA176929955}" type="datetime1">
              <a:rPr kumimoji="0" lang="en-US" sz="1400" b="0" i="0" u="none" strike="noStrike" kern="1200" cap="none" spc="0" normalizeH="0" baseline="0" noProof="0" smtClean="0">
                <a:ln>
                  <a:noFill/>
                </a:ln>
                <a:solidFill>
                  <a:srgbClr val="003366"/>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10/16/2023</a:t>
            </a:fld>
            <a:endParaRPr kumimoji="0" lang="en-US" sz="1400" b="0" i="0" u="none" strike="noStrike" kern="1200" cap="none" spc="0" normalizeH="0" baseline="0" noProof="0">
              <a:ln>
                <a:noFill/>
              </a:ln>
              <a:solidFill>
                <a:srgbClr val="003366"/>
              </a:solidFill>
              <a:effectLst/>
              <a:uLnTx/>
              <a:uFillTx/>
              <a:latin typeface="Arial" charset="0"/>
              <a:ea typeface="+mn-ea"/>
              <a:cs typeface="+mn-cs"/>
            </a:endParaRPr>
          </a:p>
        </p:txBody>
      </p:sp>
      <p:sp>
        <p:nvSpPr>
          <p:cNvPr id="6" name="Rectangle 12">
            <a:extLst>
              <a:ext uri="{FF2B5EF4-FFF2-40B4-BE49-F238E27FC236}">
                <a16:creationId xmlns:a16="http://schemas.microsoft.com/office/drawing/2014/main" id="{84B8F9BB-0FC1-41C7-ADBB-7B2886ABC111}"/>
              </a:ext>
            </a:extLst>
          </p:cNvPr>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3366"/>
              </a:solidFill>
              <a:effectLst/>
              <a:uLnTx/>
              <a:uFillTx/>
              <a:latin typeface="Arial" charset="0"/>
              <a:ea typeface="+mn-ea"/>
              <a:cs typeface="+mn-cs"/>
            </a:endParaRPr>
          </a:p>
        </p:txBody>
      </p:sp>
      <p:sp>
        <p:nvSpPr>
          <p:cNvPr id="7" name="Rectangle 13">
            <a:extLst>
              <a:ext uri="{FF2B5EF4-FFF2-40B4-BE49-F238E27FC236}">
                <a16:creationId xmlns:a16="http://schemas.microsoft.com/office/drawing/2014/main" id="{0CABE9D4-E092-4117-9D3B-3D8D4681F1E9}"/>
              </a:ext>
            </a:extLst>
          </p:cNvPr>
          <p:cNvSpPr>
            <a:spLocks noGrp="1" noChangeArrowheads="1"/>
          </p:cNvSpPr>
          <p:nvPr>
            <p:ph type="sldNum" sz="quarter" idx="12"/>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012D027-24A8-4AF6-867F-FA52C9C9E1D1}" type="slidenum">
              <a:rPr kumimoji="0" lang="en-US" sz="2600" b="1" i="0" u="none" strike="noStrike" kern="1200" cap="none" spc="0" normalizeH="0" baseline="0" noProof="0" smtClean="0">
                <a:ln>
                  <a:noFill/>
                </a:ln>
                <a:solidFill>
                  <a:srgbClr val="FFFFFF"/>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2600"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521188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EE1869-9DF0-41B3-8DD4-5B1A7A5E0C69}"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2D027-24A8-4AF6-867F-FA52C9C9E1D1}" type="slidenum">
              <a:rPr lang="en-US" smtClean="0"/>
              <a:t>‹#›</a:t>
            </a:fld>
            <a:endParaRPr lang="en-US"/>
          </a:p>
        </p:txBody>
      </p:sp>
    </p:spTree>
    <p:extLst>
      <p:ext uri="{BB962C8B-B14F-4D97-AF65-F5344CB8AC3E}">
        <p14:creationId xmlns:p14="http://schemas.microsoft.com/office/powerpoint/2010/main" val="39364850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11">
            <a:extLst>
              <a:ext uri="{FF2B5EF4-FFF2-40B4-BE49-F238E27FC236}">
                <a16:creationId xmlns:a16="http://schemas.microsoft.com/office/drawing/2014/main" id="{ED75601F-C8A4-4A90-80B4-5F520901F0CD}"/>
              </a:ext>
            </a:extLst>
          </p:cNvPr>
          <p:cNvSpPr>
            <a:spLocks noGrp="1" noChangeArrowheads="1"/>
          </p:cNvSpPr>
          <p:nvPr>
            <p:ph type="dt" sz="half"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5896CE0-495C-4667-B550-99C326EA790F}" type="datetime1">
              <a:rPr kumimoji="0" lang="en-US" sz="1400" b="0" i="0" u="none" strike="noStrike" kern="1200" cap="none" spc="0" normalizeH="0" baseline="0" noProof="0" smtClean="0">
                <a:ln>
                  <a:noFill/>
                </a:ln>
                <a:solidFill>
                  <a:srgbClr val="003366"/>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10/16/2023</a:t>
            </a:fld>
            <a:endParaRPr kumimoji="0" lang="en-US" sz="1400" b="0" i="0" u="none" strike="noStrike" kern="1200" cap="none" spc="0" normalizeH="0" baseline="0" noProof="0">
              <a:ln>
                <a:noFill/>
              </a:ln>
              <a:solidFill>
                <a:srgbClr val="003366"/>
              </a:solidFill>
              <a:effectLst/>
              <a:uLnTx/>
              <a:uFillTx/>
              <a:latin typeface="Arial" charset="0"/>
              <a:ea typeface="+mn-ea"/>
              <a:cs typeface="+mn-cs"/>
            </a:endParaRPr>
          </a:p>
        </p:txBody>
      </p:sp>
      <p:sp>
        <p:nvSpPr>
          <p:cNvPr id="6" name="Rectangle 12">
            <a:extLst>
              <a:ext uri="{FF2B5EF4-FFF2-40B4-BE49-F238E27FC236}">
                <a16:creationId xmlns:a16="http://schemas.microsoft.com/office/drawing/2014/main" id="{72DF7F1E-3D7B-4FB8-A9F7-B9D427D05816}"/>
              </a:ext>
            </a:extLst>
          </p:cNvPr>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3366"/>
              </a:solidFill>
              <a:effectLst/>
              <a:uLnTx/>
              <a:uFillTx/>
              <a:latin typeface="Arial" charset="0"/>
              <a:ea typeface="+mn-ea"/>
              <a:cs typeface="+mn-cs"/>
            </a:endParaRPr>
          </a:p>
        </p:txBody>
      </p:sp>
      <p:sp>
        <p:nvSpPr>
          <p:cNvPr id="7" name="Rectangle 13">
            <a:extLst>
              <a:ext uri="{FF2B5EF4-FFF2-40B4-BE49-F238E27FC236}">
                <a16:creationId xmlns:a16="http://schemas.microsoft.com/office/drawing/2014/main" id="{7AFB0A65-4C06-4F69-91E5-B374EC5B4499}"/>
              </a:ext>
            </a:extLst>
          </p:cNvPr>
          <p:cNvSpPr>
            <a:spLocks noGrp="1" noChangeArrowheads="1"/>
          </p:cNvSpPr>
          <p:nvPr>
            <p:ph type="sldNum" sz="quarter" idx="12"/>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012D027-24A8-4AF6-867F-FA52C9C9E1D1}" type="slidenum">
              <a:rPr kumimoji="0" lang="en-US" sz="2600" b="1" i="0" u="none" strike="noStrike" kern="1200" cap="none" spc="0" normalizeH="0" baseline="0" noProof="0" smtClean="0">
                <a:ln>
                  <a:noFill/>
                </a:ln>
                <a:solidFill>
                  <a:srgbClr val="FFFFFF"/>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2600"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025565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564D6AB3-0BE0-4AE2-A565-F6DB7E10D854}"/>
              </a:ext>
            </a:extLst>
          </p:cNvPr>
          <p:cNvSpPr>
            <a:spLocks noGrp="1" noChangeArrowheads="1"/>
          </p:cNvSpPr>
          <p:nvPr>
            <p:ph type="dt" sz="half"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40B1E5B-267A-4BE7-9081-5F0AACC5A54F}" type="datetime1">
              <a:rPr kumimoji="0" lang="en-US" sz="1400" b="0" i="0" u="none" strike="noStrike" kern="1200" cap="none" spc="0" normalizeH="0" baseline="0" noProof="0" smtClean="0">
                <a:ln>
                  <a:noFill/>
                </a:ln>
                <a:solidFill>
                  <a:srgbClr val="003366"/>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10/16/2023</a:t>
            </a:fld>
            <a:endParaRPr kumimoji="0" lang="en-US" sz="1400" b="0" i="0" u="none" strike="noStrike" kern="1200" cap="none" spc="0" normalizeH="0" baseline="0" noProof="0">
              <a:ln>
                <a:noFill/>
              </a:ln>
              <a:solidFill>
                <a:srgbClr val="003366"/>
              </a:solidFill>
              <a:effectLst/>
              <a:uLnTx/>
              <a:uFillTx/>
              <a:latin typeface="Arial" charset="0"/>
              <a:ea typeface="+mn-ea"/>
              <a:cs typeface="+mn-cs"/>
            </a:endParaRPr>
          </a:p>
        </p:txBody>
      </p:sp>
      <p:sp>
        <p:nvSpPr>
          <p:cNvPr id="5" name="Rectangle 12">
            <a:extLst>
              <a:ext uri="{FF2B5EF4-FFF2-40B4-BE49-F238E27FC236}">
                <a16:creationId xmlns:a16="http://schemas.microsoft.com/office/drawing/2014/main" id="{984E88F6-7B9B-48EF-88D1-8B85462701E2}"/>
              </a:ext>
            </a:extLst>
          </p:cNvPr>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3366"/>
              </a:solidFill>
              <a:effectLst/>
              <a:uLnTx/>
              <a:uFillTx/>
              <a:latin typeface="Arial" charset="0"/>
              <a:ea typeface="+mn-ea"/>
              <a:cs typeface="+mn-cs"/>
            </a:endParaRPr>
          </a:p>
        </p:txBody>
      </p:sp>
      <p:sp>
        <p:nvSpPr>
          <p:cNvPr id="6" name="Rectangle 13">
            <a:extLst>
              <a:ext uri="{FF2B5EF4-FFF2-40B4-BE49-F238E27FC236}">
                <a16:creationId xmlns:a16="http://schemas.microsoft.com/office/drawing/2014/main" id="{6AFD07A6-C54B-4303-8783-79A5AA51DF0A}"/>
              </a:ext>
            </a:extLst>
          </p:cNvPr>
          <p:cNvSpPr>
            <a:spLocks noGrp="1" noChangeArrowheads="1"/>
          </p:cNvSpPr>
          <p:nvPr>
            <p:ph type="sldNum" sz="quarter" idx="12"/>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012D027-24A8-4AF6-867F-FA52C9C9E1D1}" type="slidenum">
              <a:rPr kumimoji="0" lang="en-US" sz="2600" b="1" i="0" u="none" strike="noStrike" kern="1200" cap="none" spc="0" normalizeH="0" baseline="0" noProof="0" smtClean="0">
                <a:ln>
                  <a:noFill/>
                </a:ln>
                <a:solidFill>
                  <a:srgbClr val="FFFFFF"/>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2600"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518352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4"/>
            <a:ext cx="1981200" cy="5324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762004"/>
            <a:ext cx="5791200" cy="53244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BE454C69-05BB-4376-BF5B-F23F07E40E4A}"/>
              </a:ext>
            </a:extLst>
          </p:cNvPr>
          <p:cNvSpPr>
            <a:spLocks noGrp="1" noChangeArrowheads="1"/>
          </p:cNvSpPr>
          <p:nvPr>
            <p:ph type="dt" sz="half"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BFDB41-B124-4EA0-B637-71E64E804772}" type="datetime1">
              <a:rPr kumimoji="0" lang="en-US" sz="1400" b="0" i="0" u="none" strike="noStrike" kern="1200" cap="none" spc="0" normalizeH="0" baseline="0" noProof="0" smtClean="0">
                <a:ln>
                  <a:noFill/>
                </a:ln>
                <a:solidFill>
                  <a:srgbClr val="003366"/>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10/16/2023</a:t>
            </a:fld>
            <a:endParaRPr kumimoji="0" lang="en-US" sz="1400" b="0" i="0" u="none" strike="noStrike" kern="1200" cap="none" spc="0" normalizeH="0" baseline="0" noProof="0">
              <a:ln>
                <a:noFill/>
              </a:ln>
              <a:solidFill>
                <a:srgbClr val="003366"/>
              </a:solidFill>
              <a:effectLst/>
              <a:uLnTx/>
              <a:uFillTx/>
              <a:latin typeface="Arial" charset="0"/>
              <a:ea typeface="+mn-ea"/>
              <a:cs typeface="+mn-cs"/>
            </a:endParaRPr>
          </a:p>
        </p:txBody>
      </p:sp>
      <p:sp>
        <p:nvSpPr>
          <p:cNvPr id="5" name="Rectangle 12">
            <a:extLst>
              <a:ext uri="{FF2B5EF4-FFF2-40B4-BE49-F238E27FC236}">
                <a16:creationId xmlns:a16="http://schemas.microsoft.com/office/drawing/2014/main" id="{4BE95B74-3904-4687-A858-1857057DFA2E}"/>
              </a:ext>
            </a:extLst>
          </p:cNvPr>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3366"/>
              </a:solidFill>
              <a:effectLst/>
              <a:uLnTx/>
              <a:uFillTx/>
              <a:latin typeface="Arial" charset="0"/>
              <a:ea typeface="+mn-ea"/>
              <a:cs typeface="+mn-cs"/>
            </a:endParaRPr>
          </a:p>
        </p:txBody>
      </p:sp>
      <p:sp>
        <p:nvSpPr>
          <p:cNvPr id="6" name="Rectangle 13">
            <a:extLst>
              <a:ext uri="{FF2B5EF4-FFF2-40B4-BE49-F238E27FC236}">
                <a16:creationId xmlns:a16="http://schemas.microsoft.com/office/drawing/2014/main" id="{001F3940-CBCF-4E25-ACC0-395A595B0371}"/>
              </a:ext>
            </a:extLst>
          </p:cNvPr>
          <p:cNvSpPr>
            <a:spLocks noGrp="1" noChangeArrowheads="1"/>
          </p:cNvSpPr>
          <p:nvPr>
            <p:ph type="sldNum" sz="quarter" idx="12"/>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012D027-24A8-4AF6-867F-FA52C9C9E1D1}" type="slidenum">
              <a:rPr kumimoji="0" lang="en-US" sz="2600" b="1" i="0" u="none" strike="noStrike" kern="1200" cap="none" spc="0" normalizeH="0" baseline="0" noProof="0" smtClean="0">
                <a:ln>
                  <a:noFill/>
                </a:ln>
                <a:solidFill>
                  <a:srgbClr val="FFFFFF"/>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2600"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3979529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7924800" cy="1143000"/>
          </a:xfrm>
        </p:spPr>
        <p:txBody>
          <a:bodyPr/>
          <a:lstStyle/>
          <a:p>
            <a:r>
              <a:rPr lang="en-US"/>
              <a:t>Click to edit Master title style</a:t>
            </a:r>
          </a:p>
        </p:txBody>
      </p:sp>
      <p:sp>
        <p:nvSpPr>
          <p:cNvPr id="3" name="Table Placeholder 2"/>
          <p:cNvSpPr>
            <a:spLocks noGrp="1"/>
          </p:cNvSpPr>
          <p:nvPr>
            <p:ph type="tbl" idx="1"/>
          </p:nvPr>
        </p:nvSpPr>
        <p:spPr>
          <a:xfrm>
            <a:off x="838202" y="2362204"/>
            <a:ext cx="7693025" cy="3724275"/>
          </a:xfrm>
        </p:spPr>
        <p:txBody>
          <a:bodyPr/>
          <a:lstStyle/>
          <a:p>
            <a:pPr lvl="0"/>
            <a:r>
              <a:rPr lang="en-US" noProof="0"/>
              <a:t>Click icon to add table</a:t>
            </a:r>
          </a:p>
        </p:txBody>
      </p:sp>
      <p:sp>
        <p:nvSpPr>
          <p:cNvPr id="4" name="Rectangle 11">
            <a:extLst>
              <a:ext uri="{FF2B5EF4-FFF2-40B4-BE49-F238E27FC236}">
                <a16:creationId xmlns:a16="http://schemas.microsoft.com/office/drawing/2014/main" id="{BF77D68F-D4CE-414A-BDA9-E33AB488CC07}"/>
              </a:ext>
            </a:extLst>
          </p:cNvPr>
          <p:cNvSpPr>
            <a:spLocks noGrp="1" noChangeArrowheads="1"/>
          </p:cNvSpPr>
          <p:nvPr>
            <p:ph type="dt" sz="half"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C9712A5-15C0-46B1-B4C5-317166927FB6}" type="datetime1">
              <a:rPr kumimoji="0" lang="en-US" sz="1400" b="0" i="0" u="none" strike="noStrike" kern="1200" cap="none" spc="0" normalizeH="0" baseline="0" noProof="0" smtClean="0">
                <a:ln>
                  <a:noFill/>
                </a:ln>
                <a:solidFill>
                  <a:srgbClr val="003366"/>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10/16/2023</a:t>
            </a:fld>
            <a:endParaRPr kumimoji="0" lang="en-US" sz="1400" b="0" i="0" u="none" strike="noStrike" kern="1200" cap="none" spc="0" normalizeH="0" baseline="0" noProof="0">
              <a:ln>
                <a:noFill/>
              </a:ln>
              <a:solidFill>
                <a:srgbClr val="003366"/>
              </a:solidFill>
              <a:effectLst/>
              <a:uLnTx/>
              <a:uFillTx/>
              <a:latin typeface="Arial" charset="0"/>
              <a:ea typeface="+mn-ea"/>
              <a:cs typeface="+mn-cs"/>
            </a:endParaRPr>
          </a:p>
        </p:txBody>
      </p:sp>
      <p:sp>
        <p:nvSpPr>
          <p:cNvPr id="5" name="Rectangle 12">
            <a:extLst>
              <a:ext uri="{FF2B5EF4-FFF2-40B4-BE49-F238E27FC236}">
                <a16:creationId xmlns:a16="http://schemas.microsoft.com/office/drawing/2014/main" id="{2B1A1324-E8FC-418E-94C0-85F2BD7D6EDE}"/>
              </a:ext>
            </a:extLst>
          </p:cNvPr>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3366"/>
              </a:solidFill>
              <a:effectLst/>
              <a:uLnTx/>
              <a:uFillTx/>
              <a:latin typeface="Arial" charset="0"/>
              <a:ea typeface="+mn-ea"/>
              <a:cs typeface="+mn-cs"/>
            </a:endParaRPr>
          </a:p>
        </p:txBody>
      </p:sp>
      <p:sp>
        <p:nvSpPr>
          <p:cNvPr id="6" name="Rectangle 13">
            <a:extLst>
              <a:ext uri="{FF2B5EF4-FFF2-40B4-BE49-F238E27FC236}">
                <a16:creationId xmlns:a16="http://schemas.microsoft.com/office/drawing/2014/main" id="{E9B9D749-3CF9-4C82-90AE-BA2A543AFDF7}"/>
              </a:ext>
            </a:extLst>
          </p:cNvPr>
          <p:cNvSpPr>
            <a:spLocks noGrp="1" noChangeArrowheads="1"/>
          </p:cNvSpPr>
          <p:nvPr>
            <p:ph type="sldNum" sz="quarter" idx="12"/>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012D027-24A8-4AF6-867F-FA52C9C9E1D1}" type="slidenum">
              <a:rPr kumimoji="0" lang="en-US" sz="2600" b="1" i="0" u="none" strike="noStrike" kern="1200" cap="none" spc="0" normalizeH="0" baseline="0" noProof="0" smtClean="0">
                <a:ln>
                  <a:noFill/>
                </a:ln>
                <a:solidFill>
                  <a:srgbClr val="FFFFFF"/>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2600"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20666314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266D78A-2C2C-4979-A0D4-3499F8F31203}"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2D027-24A8-4AF6-867F-FA52C9C9E1D1}" type="slidenum">
              <a:rPr lang="en-US" smtClean="0"/>
              <a:t>‹#›</a:t>
            </a:fld>
            <a:endParaRPr lang="en-US"/>
          </a:p>
        </p:txBody>
      </p:sp>
    </p:spTree>
    <p:extLst>
      <p:ext uri="{BB962C8B-B14F-4D97-AF65-F5344CB8AC3E}">
        <p14:creationId xmlns:p14="http://schemas.microsoft.com/office/powerpoint/2010/main" val="1700166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DDECA4-A080-4856-9365-66D7BA75F0CB}" type="datetime1">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12D027-24A8-4AF6-867F-FA52C9C9E1D1}" type="slidenum">
              <a:rPr lang="en-US" smtClean="0"/>
              <a:t>‹#›</a:t>
            </a:fld>
            <a:endParaRPr lang="en-US"/>
          </a:p>
        </p:txBody>
      </p:sp>
    </p:spTree>
    <p:extLst>
      <p:ext uri="{BB962C8B-B14F-4D97-AF65-F5344CB8AC3E}">
        <p14:creationId xmlns:p14="http://schemas.microsoft.com/office/powerpoint/2010/main" val="2254579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8634E4-C24B-4272-82FA-50E95BF7CFCA}" type="datetime1">
              <a:rPr lang="en-US" smtClean="0"/>
              <a:t>10/16/2023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12D027-24A8-4AF6-867F-FA52C9C9E1D1}" type="slidenum">
              <a:rPr lang="en-US" smtClean="0"/>
              <a:t>‹#›</a:t>
            </a:fld>
            <a:endParaRPr lang="en-US"/>
          </a:p>
        </p:txBody>
      </p:sp>
    </p:spTree>
    <p:extLst>
      <p:ext uri="{BB962C8B-B14F-4D97-AF65-F5344CB8AC3E}">
        <p14:creationId xmlns:p14="http://schemas.microsoft.com/office/powerpoint/2010/main" val="2069302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556F89-042C-4CE1-A817-E591658C307E}" type="datetime1">
              <a:rPr lang="en-US" smtClean="0"/>
              <a:t>10/16/2023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12D027-24A8-4AF6-867F-FA52C9C9E1D1}" type="slidenum">
              <a:rPr lang="en-US" smtClean="0"/>
              <a:t>‹#›</a:t>
            </a:fld>
            <a:endParaRPr lang="en-US"/>
          </a:p>
        </p:txBody>
      </p:sp>
    </p:spTree>
    <p:extLst>
      <p:ext uri="{BB962C8B-B14F-4D97-AF65-F5344CB8AC3E}">
        <p14:creationId xmlns:p14="http://schemas.microsoft.com/office/powerpoint/2010/main" val="3852919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ACE829-6222-4991-A83E-6E8E6F736717}" type="datetime1">
              <a:rPr lang="en-US" smtClean="0"/>
              <a:t>10/16/2023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12D027-24A8-4AF6-867F-FA52C9C9E1D1}" type="slidenum">
              <a:rPr lang="en-US" smtClean="0"/>
              <a:t>‹#›</a:t>
            </a:fld>
            <a:endParaRPr lang="en-US"/>
          </a:p>
        </p:txBody>
      </p:sp>
    </p:spTree>
    <p:extLst>
      <p:ext uri="{BB962C8B-B14F-4D97-AF65-F5344CB8AC3E}">
        <p14:creationId xmlns:p14="http://schemas.microsoft.com/office/powerpoint/2010/main" val="2676753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CBD7F2-DD24-4BD8-B0C6-7386B7476E09}" type="datetime1">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12D027-24A8-4AF6-867F-FA52C9C9E1D1}" type="slidenum">
              <a:rPr lang="en-US" smtClean="0"/>
              <a:t>‹#›</a:t>
            </a:fld>
            <a:endParaRPr lang="en-US"/>
          </a:p>
        </p:txBody>
      </p:sp>
    </p:spTree>
    <p:extLst>
      <p:ext uri="{BB962C8B-B14F-4D97-AF65-F5344CB8AC3E}">
        <p14:creationId xmlns:p14="http://schemas.microsoft.com/office/powerpoint/2010/main" val="3100426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205937-A328-4B02-86B6-BD3CACD4680C}" type="datetime1">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12D027-24A8-4AF6-867F-FA52C9C9E1D1}" type="slidenum">
              <a:rPr lang="en-US" smtClean="0"/>
              <a:t>‹#›</a:t>
            </a:fld>
            <a:endParaRPr lang="en-US"/>
          </a:p>
        </p:txBody>
      </p:sp>
    </p:spTree>
    <p:extLst>
      <p:ext uri="{BB962C8B-B14F-4D97-AF65-F5344CB8AC3E}">
        <p14:creationId xmlns:p14="http://schemas.microsoft.com/office/powerpoint/2010/main" val="2549059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061F3E-8817-402F-B1AD-5FCFAB3941B6}" type="datetime1">
              <a:rPr lang="en-US" smtClean="0"/>
              <a:t>10/16/2023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12D027-24A8-4AF6-867F-FA52C9C9E1D1}" type="slidenum">
              <a:rPr lang="en-US" smtClean="0"/>
              <a:t>‹#›</a:t>
            </a:fld>
            <a:endParaRPr lang="en-US"/>
          </a:p>
        </p:txBody>
      </p:sp>
    </p:spTree>
    <p:extLst>
      <p:ext uri="{BB962C8B-B14F-4D97-AF65-F5344CB8AC3E}">
        <p14:creationId xmlns:p14="http://schemas.microsoft.com/office/powerpoint/2010/main" val="39658464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B2A3329E-0904-47A4-ACB5-5B91293A5AE5}"/>
              </a:ext>
            </a:extLst>
          </p:cNvPr>
          <p:cNvGrpSpPr>
            <a:grpSpLocks/>
          </p:cNvGrpSpPr>
          <p:nvPr/>
        </p:nvGrpSpPr>
        <p:grpSpPr bwMode="auto">
          <a:xfrm>
            <a:off x="0" y="0"/>
            <a:ext cx="7620000" cy="6858000"/>
            <a:chOff x="0" y="0"/>
            <a:chExt cx="4800" cy="4320"/>
          </a:xfrm>
        </p:grpSpPr>
        <p:grpSp>
          <p:nvGrpSpPr>
            <p:cNvPr id="1032" name="Group 3">
              <a:extLst>
                <a:ext uri="{FF2B5EF4-FFF2-40B4-BE49-F238E27FC236}">
                  <a16:creationId xmlns:a16="http://schemas.microsoft.com/office/drawing/2014/main" id="{0FF77DB7-AD29-49C8-93AA-EA0184FC38B0}"/>
                </a:ext>
              </a:extLst>
            </p:cNvPr>
            <p:cNvGrpSpPr>
              <a:grpSpLocks/>
            </p:cNvGrpSpPr>
            <p:nvPr/>
          </p:nvGrpSpPr>
          <p:grpSpPr bwMode="auto">
            <a:xfrm>
              <a:off x="0" y="0"/>
              <a:ext cx="2016" cy="4320"/>
              <a:chOff x="0" y="0"/>
              <a:chExt cx="2016" cy="4320"/>
            </a:xfrm>
          </p:grpSpPr>
          <p:sp>
            <p:nvSpPr>
              <p:cNvPr id="1036" name="Rectangle 4">
                <a:extLst>
                  <a:ext uri="{FF2B5EF4-FFF2-40B4-BE49-F238E27FC236}">
                    <a16:creationId xmlns:a16="http://schemas.microsoft.com/office/drawing/2014/main" id="{D438BB5E-926C-4E0C-9E77-FE8E0784A033}"/>
                  </a:ext>
                </a:extLst>
              </p:cNvPr>
              <p:cNvSpPr>
                <a:spLocks noChangeArrowheads="1"/>
              </p:cNvSpPr>
              <p:nvPr/>
            </p:nvSpPr>
            <p:spPr bwMode="auto">
              <a:xfrm>
                <a:off x="0" y="0"/>
                <a:ext cx="480"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K" altLang="en-PK" sz="1800" b="0" i="0" u="none" strike="noStrike" kern="1200" cap="none" spc="0" normalizeH="0" baseline="0" noProof="0">
                  <a:ln>
                    <a:noFill/>
                  </a:ln>
                  <a:solidFill>
                    <a:srgbClr val="003366"/>
                  </a:solidFill>
                  <a:effectLst/>
                  <a:uLnTx/>
                  <a:uFillTx/>
                  <a:latin typeface="Arial" panose="020B0604020202020204" pitchFamily="34" charset="0"/>
                  <a:ea typeface="+mn-ea"/>
                  <a:cs typeface="+mn-cs"/>
                </a:endParaRPr>
              </a:p>
            </p:txBody>
          </p:sp>
          <p:sp>
            <p:nvSpPr>
              <p:cNvPr id="1037" name="Freeform 5">
                <a:extLst>
                  <a:ext uri="{FF2B5EF4-FFF2-40B4-BE49-F238E27FC236}">
                    <a16:creationId xmlns:a16="http://schemas.microsoft.com/office/drawing/2014/main" id="{95302D45-DF44-4885-8F20-439784359D8D}"/>
                  </a:ext>
                </a:extLst>
              </p:cNvPr>
              <p:cNvSpPr>
                <a:spLocks/>
              </p:cNvSpPr>
              <p:nvPr/>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xtLst>
                <a:ext uri="{91240B29-F687-4F45-9708-019B960494DF}">
                  <a14:hiddenLine xmlns:a14="http://schemas.microsoft.com/office/drawing/2010/main" w="9525" cap="flat" cmpd="sng">
                    <a:solidFill>
                      <a:srgbClr val="000000"/>
                    </a:solidFill>
                    <a:prstDash val="solid"/>
                    <a:miter lim="800000"/>
                    <a:headEnd type="none" w="med" len="med"/>
                    <a:tailEnd type="none" w="med" len="me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K" sz="1800" b="0" i="0" u="none" strike="noStrike" kern="1200" cap="none" spc="0" normalizeH="0" baseline="0" noProof="0">
                  <a:ln>
                    <a:noFill/>
                  </a:ln>
                  <a:solidFill>
                    <a:srgbClr val="003366"/>
                  </a:solidFill>
                  <a:effectLst/>
                  <a:uLnTx/>
                  <a:uFillTx/>
                  <a:latin typeface="Arial"/>
                  <a:ea typeface="+mn-ea"/>
                  <a:cs typeface="+mn-cs"/>
                </a:endParaRPr>
              </a:p>
            </p:txBody>
          </p:sp>
        </p:grpSp>
        <p:grpSp>
          <p:nvGrpSpPr>
            <p:cNvPr id="1033" name="Group 6">
              <a:extLst>
                <a:ext uri="{FF2B5EF4-FFF2-40B4-BE49-F238E27FC236}">
                  <a16:creationId xmlns:a16="http://schemas.microsoft.com/office/drawing/2014/main" id="{165704AF-ADD4-4E42-9951-9885E2AF3F0F}"/>
                </a:ext>
              </a:extLst>
            </p:cNvPr>
            <p:cNvGrpSpPr>
              <a:grpSpLocks/>
            </p:cNvGrpSpPr>
            <p:nvPr/>
          </p:nvGrpSpPr>
          <p:grpSpPr bwMode="auto">
            <a:xfrm>
              <a:off x="144" y="1248"/>
              <a:ext cx="4656" cy="201"/>
              <a:chOff x="144" y="1248"/>
              <a:chExt cx="4656" cy="201"/>
            </a:xfrm>
          </p:grpSpPr>
          <p:sp>
            <p:nvSpPr>
              <p:cNvPr id="1034" name="AutoShape 7">
                <a:extLst>
                  <a:ext uri="{FF2B5EF4-FFF2-40B4-BE49-F238E27FC236}">
                    <a16:creationId xmlns:a16="http://schemas.microsoft.com/office/drawing/2014/main" id="{AD015C4F-F9D0-48B2-8315-4799ABF1D801}"/>
                  </a:ext>
                </a:extLst>
              </p:cNvPr>
              <p:cNvSpPr>
                <a:spLocks noChangeArrowheads="1"/>
              </p:cNvSpPr>
              <p:nvPr/>
            </p:nvSpPr>
            <p:spPr bwMode="auto">
              <a:xfrm>
                <a:off x="384" y="1248"/>
                <a:ext cx="4416" cy="200"/>
              </a:xfrm>
              <a:prstGeom prst="roundRect">
                <a:avLst>
                  <a:gd name="adj" fmla="val 0"/>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K" altLang="en-PK" sz="1800" b="0" i="0" u="none" strike="noStrike" kern="1200" cap="none" spc="0" normalizeH="0" baseline="0" noProof="0">
                  <a:ln>
                    <a:noFill/>
                  </a:ln>
                  <a:solidFill>
                    <a:srgbClr val="003366"/>
                  </a:solidFill>
                  <a:effectLst/>
                  <a:uLnTx/>
                  <a:uFillTx/>
                  <a:latin typeface="Arial" panose="020B0604020202020204" pitchFamily="34" charset="0"/>
                  <a:ea typeface="+mn-ea"/>
                  <a:cs typeface="+mn-cs"/>
                </a:endParaRPr>
              </a:p>
            </p:txBody>
          </p:sp>
          <p:sp>
            <p:nvSpPr>
              <p:cNvPr id="1035" name="AutoShape 8">
                <a:extLst>
                  <a:ext uri="{FF2B5EF4-FFF2-40B4-BE49-F238E27FC236}">
                    <a16:creationId xmlns:a16="http://schemas.microsoft.com/office/drawing/2014/main" id="{7C227202-0AB4-426A-A6CB-F2C45BDC74EA}"/>
                  </a:ext>
                </a:extLst>
              </p:cNvPr>
              <p:cNvSpPr>
                <a:spLocks noChangeArrowheads="1"/>
              </p:cNvSpPr>
              <p:nvPr/>
            </p:nvSpPr>
            <p:spPr bwMode="auto">
              <a:xfrm flipH="1">
                <a:off x="144" y="1248"/>
                <a:ext cx="248" cy="201"/>
              </a:xfrm>
              <a:prstGeom prst="flowChartDelay">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K" altLang="en-PK" sz="1800" b="0" i="0" u="none" strike="noStrike" kern="1200" cap="none" spc="0" normalizeH="0" baseline="0" noProof="0">
                  <a:ln>
                    <a:noFill/>
                  </a:ln>
                  <a:solidFill>
                    <a:srgbClr val="003366"/>
                  </a:solidFill>
                  <a:effectLst/>
                  <a:uLnTx/>
                  <a:uFillTx/>
                  <a:latin typeface="Arial" panose="020B0604020202020204" pitchFamily="34" charset="0"/>
                  <a:ea typeface="+mn-ea"/>
                  <a:cs typeface="+mn-cs"/>
                </a:endParaRPr>
              </a:p>
            </p:txBody>
          </p:sp>
        </p:grpSp>
      </p:grpSp>
      <p:sp>
        <p:nvSpPr>
          <p:cNvPr id="1027" name="AutoShape 9">
            <a:extLst>
              <a:ext uri="{FF2B5EF4-FFF2-40B4-BE49-F238E27FC236}">
                <a16:creationId xmlns:a16="http://schemas.microsoft.com/office/drawing/2014/main" id="{A90FCFEC-9F9D-4254-8D92-7B25B6EE3A30}"/>
              </a:ext>
            </a:extLst>
          </p:cNvPr>
          <p:cNvSpPr>
            <a:spLocks noGrp="1" noChangeArrowheads="1"/>
          </p:cNvSpPr>
          <p:nvPr>
            <p:ph type="title"/>
          </p:nvPr>
        </p:nvSpPr>
        <p:spPr bwMode="auto">
          <a:xfrm>
            <a:off x="762000" y="762000"/>
            <a:ext cx="7924800"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en-US" altLang="en-PK"/>
              <a:t>Click to edit Master title style</a:t>
            </a:r>
          </a:p>
        </p:txBody>
      </p:sp>
      <p:sp>
        <p:nvSpPr>
          <p:cNvPr id="1028" name="Rectangle 10">
            <a:extLst>
              <a:ext uri="{FF2B5EF4-FFF2-40B4-BE49-F238E27FC236}">
                <a16:creationId xmlns:a16="http://schemas.microsoft.com/office/drawing/2014/main" id="{B398F237-95A9-4BFF-B4A1-C78F7FF69C6E}"/>
              </a:ext>
            </a:extLst>
          </p:cNvPr>
          <p:cNvSpPr>
            <a:spLocks noGrp="1" noChangeArrowheads="1"/>
          </p:cNvSpPr>
          <p:nvPr>
            <p:ph type="body" idx="1"/>
          </p:nvPr>
        </p:nvSpPr>
        <p:spPr bwMode="auto">
          <a:xfrm>
            <a:off x="838202" y="2362204"/>
            <a:ext cx="7693025"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PK"/>
              <a:t>Edit Master text styles</a:t>
            </a:r>
          </a:p>
          <a:p>
            <a:pPr lvl="1"/>
            <a:r>
              <a:rPr lang="en-US" altLang="en-PK"/>
              <a:t>Second level</a:t>
            </a:r>
          </a:p>
          <a:p>
            <a:pPr lvl="2"/>
            <a:r>
              <a:rPr lang="en-US" altLang="en-PK"/>
              <a:t>Third level</a:t>
            </a:r>
          </a:p>
          <a:p>
            <a:pPr lvl="3"/>
            <a:r>
              <a:rPr lang="en-US" altLang="en-PK"/>
              <a:t>Fourth level</a:t>
            </a:r>
          </a:p>
          <a:p>
            <a:pPr lvl="4"/>
            <a:r>
              <a:rPr lang="en-US" altLang="en-PK"/>
              <a:t>Fifth level</a:t>
            </a:r>
          </a:p>
        </p:txBody>
      </p:sp>
      <p:sp>
        <p:nvSpPr>
          <p:cNvPr id="4107" name="Rectangle 11">
            <a:extLst>
              <a:ext uri="{FF2B5EF4-FFF2-40B4-BE49-F238E27FC236}">
                <a16:creationId xmlns:a16="http://schemas.microsoft.com/office/drawing/2014/main" id="{1D379FF3-7792-4E0A-B32B-CDBBF4ABCF0C}"/>
              </a:ext>
            </a:extLst>
          </p:cNvPr>
          <p:cNvSpPr>
            <a:spLocks noGrp="1" noChangeArrowheads="1"/>
          </p:cNvSpPr>
          <p:nvPr>
            <p:ph type="dt" sz="half" idx="2"/>
          </p:nvPr>
        </p:nvSpPr>
        <p:spPr bwMode="auto">
          <a:xfrm>
            <a:off x="2438402" y="6248404"/>
            <a:ext cx="2130425"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latin typeface="Arial"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C9712A5-15C0-46B1-B4C5-317166927FB6}" type="datetime1">
              <a:rPr kumimoji="0" lang="en-US" sz="1400" b="0" i="0" u="none" strike="noStrike" kern="1200" cap="none" spc="0" normalizeH="0" baseline="0" noProof="0" smtClean="0">
                <a:ln>
                  <a:noFill/>
                </a:ln>
                <a:solidFill>
                  <a:srgbClr val="003366"/>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10/16/2023</a:t>
            </a:fld>
            <a:endParaRPr kumimoji="0" lang="en-US" sz="1400" b="0" i="0" u="none" strike="noStrike" kern="1200" cap="none" spc="0" normalizeH="0" baseline="0" noProof="0">
              <a:ln>
                <a:noFill/>
              </a:ln>
              <a:solidFill>
                <a:srgbClr val="003366"/>
              </a:solidFill>
              <a:effectLst/>
              <a:uLnTx/>
              <a:uFillTx/>
              <a:latin typeface="Arial" charset="0"/>
              <a:ea typeface="+mn-ea"/>
              <a:cs typeface="+mn-cs"/>
            </a:endParaRPr>
          </a:p>
        </p:txBody>
      </p:sp>
      <p:sp>
        <p:nvSpPr>
          <p:cNvPr id="4108" name="Rectangle 12">
            <a:extLst>
              <a:ext uri="{FF2B5EF4-FFF2-40B4-BE49-F238E27FC236}">
                <a16:creationId xmlns:a16="http://schemas.microsoft.com/office/drawing/2014/main" id="{5F8406A0-86DE-4CF8-BE66-1FC1EC81C117}"/>
              </a:ext>
            </a:extLst>
          </p:cNvPr>
          <p:cNvSpPr>
            <a:spLocks noGrp="1" noChangeArrowheads="1"/>
          </p:cNvSpPr>
          <p:nvPr>
            <p:ph type="ftr" sz="quarter" idx="3"/>
          </p:nvPr>
        </p:nvSpPr>
        <p:spPr bwMode="auto">
          <a:xfrm>
            <a:off x="5791200" y="6248404"/>
            <a:ext cx="2897188"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Arial"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3366"/>
              </a:solidFill>
              <a:effectLst/>
              <a:uLnTx/>
              <a:uFillTx/>
              <a:latin typeface="Arial" charset="0"/>
              <a:ea typeface="+mn-ea"/>
              <a:cs typeface="+mn-cs"/>
            </a:endParaRPr>
          </a:p>
        </p:txBody>
      </p:sp>
      <p:sp>
        <p:nvSpPr>
          <p:cNvPr id="4109" name="Rectangle 13">
            <a:extLst>
              <a:ext uri="{FF2B5EF4-FFF2-40B4-BE49-F238E27FC236}">
                <a16:creationId xmlns:a16="http://schemas.microsoft.com/office/drawing/2014/main" id="{B08A31F9-D76D-43DC-8BDE-F2140B37C315}"/>
              </a:ext>
            </a:extLst>
          </p:cNvPr>
          <p:cNvSpPr>
            <a:spLocks noGrp="1" noChangeArrowheads="1"/>
          </p:cNvSpPr>
          <p:nvPr>
            <p:ph type="sldNum" sz="quarter" idx="4"/>
          </p:nvPr>
        </p:nvSpPr>
        <p:spPr bwMode="auto">
          <a:xfrm>
            <a:off x="84140" y="6242050"/>
            <a:ext cx="587375"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eaLnBrk="1" hangingPunct="1">
              <a:defRPr sz="2600"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012D027-24A8-4AF6-867F-FA52C9C9E1D1}" type="slidenum">
              <a:rPr kumimoji="0" lang="en-US" sz="2600" b="1" i="0" u="none" strike="noStrike" kern="1200" cap="none" spc="0" normalizeH="0" baseline="0" noProof="0" smtClean="0">
                <a:ln>
                  <a:noFill/>
                </a:ln>
                <a:solidFill>
                  <a:srgbClr val="FFFFFF"/>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2600"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5577180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rtl="0" eaLnBrk="1" fontAlgn="base" hangingPunct="1">
        <a:lnSpc>
          <a:spcPct val="90000"/>
        </a:lnSpc>
        <a:spcBef>
          <a:spcPct val="0"/>
        </a:spcBef>
        <a:spcAft>
          <a:spcPct val="0"/>
        </a:spcAft>
        <a:defRPr sz="3600" b="1">
          <a:solidFill>
            <a:schemeClr val="tx2"/>
          </a:solidFill>
          <a:latin typeface="+mj-lt"/>
          <a:ea typeface="+mj-ea"/>
          <a:cs typeface="+mj-cs"/>
        </a:defRPr>
      </a:lvl1pPr>
      <a:lvl2pPr algn="l" rtl="0" eaLnBrk="1" fontAlgn="base" hangingPunct="1">
        <a:lnSpc>
          <a:spcPct val="90000"/>
        </a:lnSpc>
        <a:spcBef>
          <a:spcPct val="0"/>
        </a:spcBef>
        <a:spcAft>
          <a:spcPct val="0"/>
        </a:spcAft>
        <a:defRPr sz="3600" b="1">
          <a:solidFill>
            <a:schemeClr val="tx2"/>
          </a:solidFill>
          <a:latin typeface="Arial" charset="0"/>
        </a:defRPr>
      </a:lvl2pPr>
      <a:lvl3pPr algn="l" rtl="0" eaLnBrk="1" fontAlgn="base" hangingPunct="1">
        <a:lnSpc>
          <a:spcPct val="90000"/>
        </a:lnSpc>
        <a:spcBef>
          <a:spcPct val="0"/>
        </a:spcBef>
        <a:spcAft>
          <a:spcPct val="0"/>
        </a:spcAft>
        <a:defRPr sz="3600" b="1">
          <a:solidFill>
            <a:schemeClr val="tx2"/>
          </a:solidFill>
          <a:latin typeface="Arial" charset="0"/>
        </a:defRPr>
      </a:lvl3pPr>
      <a:lvl4pPr algn="l" rtl="0" eaLnBrk="1" fontAlgn="base" hangingPunct="1">
        <a:lnSpc>
          <a:spcPct val="90000"/>
        </a:lnSpc>
        <a:spcBef>
          <a:spcPct val="0"/>
        </a:spcBef>
        <a:spcAft>
          <a:spcPct val="0"/>
        </a:spcAft>
        <a:defRPr sz="3600" b="1">
          <a:solidFill>
            <a:schemeClr val="tx2"/>
          </a:solidFill>
          <a:latin typeface="Arial" charset="0"/>
        </a:defRPr>
      </a:lvl4pPr>
      <a:lvl5pPr algn="l" rtl="0" eaLnBrk="1" fontAlgn="base" hangingPunct="1">
        <a:lnSpc>
          <a:spcPct val="90000"/>
        </a:lnSpc>
        <a:spcBef>
          <a:spcPct val="0"/>
        </a:spcBef>
        <a:spcAft>
          <a:spcPct val="0"/>
        </a:spcAft>
        <a:defRPr sz="3600" b="1">
          <a:solidFill>
            <a:schemeClr val="tx2"/>
          </a:solidFill>
          <a:latin typeface="Arial" charset="0"/>
        </a:defRPr>
      </a:lvl5pPr>
      <a:lvl6pPr marL="457200" algn="l" rtl="0" eaLnBrk="1" fontAlgn="base" hangingPunct="1">
        <a:lnSpc>
          <a:spcPct val="90000"/>
        </a:lnSpc>
        <a:spcBef>
          <a:spcPct val="0"/>
        </a:spcBef>
        <a:spcAft>
          <a:spcPct val="0"/>
        </a:spcAft>
        <a:defRPr sz="3600" b="1">
          <a:solidFill>
            <a:schemeClr val="tx2"/>
          </a:solidFill>
          <a:latin typeface="Arial" charset="0"/>
        </a:defRPr>
      </a:lvl6pPr>
      <a:lvl7pPr marL="914400" algn="l" rtl="0" eaLnBrk="1" fontAlgn="base" hangingPunct="1">
        <a:lnSpc>
          <a:spcPct val="90000"/>
        </a:lnSpc>
        <a:spcBef>
          <a:spcPct val="0"/>
        </a:spcBef>
        <a:spcAft>
          <a:spcPct val="0"/>
        </a:spcAft>
        <a:defRPr sz="3600" b="1">
          <a:solidFill>
            <a:schemeClr val="tx2"/>
          </a:solidFill>
          <a:latin typeface="Arial" charset="0"/>
        </a:defRPr>
      </a:lvl7pPr>
      <a:lvl8pPr marL="1371600" algn="l" rtl="0" eaLnBrk="1" fontAlgn="base" hangingPunct="1">
        <a:lnSpc>
          <a:spcPct val="90000"/>
        </a:lnSpc>
        <a:spcBef>
          <a:spcPct val="0"/>
        </a:spcBef>
        <a:spcAft>
          <a:spcPct val="0"/>
        </a:spcAft>
        <a:defRPr sz="3600" b="1">
          <a:solidFill>
            <a:schemeClr val="tx2"/>
          </a:solidFill>
          <a:latin typeface="Arial" charset="0"/>
        </a:defRPr>
      </a:lvl8pPr>
      <a:lvl9pPr marL="1828800" algn="l" rtl="0" eaLnBrk="1" fontAlgn="base" hangingPunct="1">
        <a:lnSpc>
          <a:spcPct val="90000"/>
        </a:lnSpc>
        <a:spcBef>
          <a:spcPct val="0"/>
        </a:spcBef>
        <a:spcAft>
          <a:spcPct val="0"/>
        </a:spcAft>
        <a:defRPr sz="3600" b="1">
          <a:solidFill>
            <a:schemeClr val="tx2"/>
          </a:solidFill>
          <a:latin typeface="Arial" charset="0"/>
        </a:defRPr>
      </a:lvl9pPr>
    </p:titleStyle>
    <p:bodyStyle>
      <a:lvl1pPr marL="342900" indent="-342900" algn="l" rtl="0" eaLnBrk="1" fontAlgn="base" hangingPunct="1">
        <a:spcBef>
          <a:spcPct val="20000"/>
        </a:spcBef>
        <a:spcAft>
          <a:spcPct val="0"/>
        </a:spcAft>
        <a:buClr>
          <a:schemeClr val="tx1"/>
        </a:buClr>
        <a:buSzPct val="75000"/>
        <a:buFont typeface="Wingdings" panose="05000000000000000000" pitchFamily="2" charset="2"/>
        <a:buChar char="l"/>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SzPct val="75000"/>
        <a:buChar char="–"/>
        <a:defRPr sz="2400">
          <a:solidFill>
            <a:schemeClr val="tx1"/>
          </a:solidFill>
          <a:latin typeface="+mn-lt"/>
        </a:defRPr>
      </a:lvl2pPr>
      <a:lvl3pPr marL="1143000" indent="-228600" algn="l" rtl="0" eaLnBrk="1" fontAlgn="base" hangingPunct="1">
        <a:spcBef>
          <a:spcPct val="20000"/>
        </a:spcBef>
        <a:spcAft>
          <a:spcPct val="0"/>
        </a:spcAft>
        <a:buClr>
          <a:schemeClr val="tx1"/>
        </a:buClr>
        <a:buSzPct val="75000"/>
        <a:buFont typeface="Wingdings" panose="05000000000000000000" pitchFamily="2" charset="2"/>
        <a:buChar char="l"/>
        <a:defRPr sz="2000">
          <a:solidFill>
            <a:schemeClr val="tx1"/>
          </a:solidFill>
          <a:latin typeface="+mn-lt"/>
        </a:defRPr>
      </a:lvl3pPr>
      <a:lvl4pPr marL="1600200" indent="-228600" algn="l" rtl="0" eaLnBrk="1" fontAlgn="base" hangingPunct="1">
        <a:spcBef>
          <a:spcPct val="20000"/>
        </a:spcBef>
        <a:spcAft>
          <a:spcPct val="0"/>
        </a:spcAft>
        <a:buClr>
          <a:schemeClr val="tx1"/>
        </a:buClr>
        <a:buSzPct val="80000"/>
        <a:buChar char="–"/>
        <a:defRPr sz="2000">
          <a:solidFill>
            <a:schemeClr val="tx1"/>
          </a:solidFill>
          <a:latin typeface="+mn-lt"/>
        </a:defRPr>
      </a:lvl4pPr>
      <a:lvl5pPr marL="2057400" indent="-228600" algn="l" rtl="0" eaLnBrk="1" fontAlgn="base" hangingPunct="1">
        <a:spcBef>
          <a:spcPct val="20000"/>
        </a:spcBef>
        <a:spcAft>
          <a:spcPct val="0"/>
        </a:spcAft>
        <a:buClr>
          <a:schemeClr val="tx1"/>
        </a:buClr>
        <a:buSzPct val="65000"/>
        <a:buFont typeface="Wingdings" panose="05000000000000000000" pitchFamily="2" charset="2"/>
        <a:buChar char="l"/>
        <a:defRPr sz="2000">
          <a:solidFill>
            <a:schemeClr val="tx1"/>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Farhad.Muhammad@numl.edu.pk"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emf"/><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customXml" Target="../ink/ink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78AC916-7461-472A-83D2-C4792120EBB9}"/>
              </a:ext>
            </a:extLst>
          </p:cNvPr>
          <p:cNvSpPr txBox="1"/>
          <p:nvPr/>
        </p:nvSpPr>
        <p:spPr>
          <a:xfrm>
            <a:off x="4038278" y="5819024"/>
            <a:ext cx="552860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3366">
                    <a:lumMod val="75000"/>
                  </a:srgbClr>
                </a:solidFill>
                <a:effectLst/>
                <a:uLnTx/>
                <a:uFillTx/>
                <a:latin typeface="Times New Roman" panose="02020603050405020304" pitchFamily="18" charset="0"/>
                <a:ea typeface="+mn-ea"/>
                <a:cs typeface="Times New Roman" panose="02020603050405020304" pitchFamily="18" charset="0"/>
              </a:rPr>
              <a:t>Department of Computer Science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3366">
                    <a:lumMod val="75000"/>
                  </a:srgbClr>
                </a:solidFill>
                <a:effectLst/>
                <a:uLnTx/>
                <a:uFillTx/>
                <a:latin typeface="Times New Roman" panose="02020603050405020304" pitchFamily="18" charset="0"/>
                <a:ea typeface="+mn-ea"/>
                <a:cs typeface="Times New Roman" panose="02020603050405020304" pitchFamily="18" charset="0"/>
              </a:rPr>
              <a:t>NUML, Islamabad</a:t>
            </a:r>
          </a:p>
        </p:txBody>
      </p:sp>
      <p:sp>
        <p:nvSpPr>
          <p:cNvPr id="4" name="Subtitle 3"/>
          <p:cNvSpPr>
            <a:spLocks noGrp="1"/>
          </p:cNvSpPr>
          <p:nvPr>
            <p:ph type="subTitle" idx="1"/>
          </p:nvPr>
        </p:nvSpPr>
        <p:spPr/>
        <p:txBody>
          <a:bodyPr/>
          <a:lstStyle/>
          <a:p>
            <a:r>
              <a:rPr lang="en-US" b="1" dirty="0" err="1">
                <a:solidFill>
                  <a:schemeClr val="tx1">
                    <a:lumMod val="75000"/>
                  </a:schemeClr>
                </a:solidFill>
              </a:rPr>
              <a:t>Farhad</a:t>
            </a:r>
            <a:r>
              <a:rPr lang="en-US" b="1" dirty="0">
                <a:solidFill>
                  <a:schemeClr val="tx1">
                    <a:lumMod val="75000"/>
                  </a:schemeClr>
                </a:solidFill>
              </a:rPr>
              <a:t> M. </a:t>
            </a:r>
            <a:r>
              <a:rPr lang="en-US" b="1" dirty="0" err="1">
                <a:solidFill>
                  <a:schemeClr val="tx1">
                    <a:lumMod val="75000"/>
                  </a:schemeClr>
                </a:solidFill>
              </a:rPr>
              <a:t>Riaz</a:t>
            </a:r>
            <a:endParaRPr lang="en-US" b="1" dirty="0">
              <a:solidFill>
                <a:schemeClr val="tx1">
                  <a:lumMod val="75000"/>
                </a:schemeClr>
              </a:solidFill>
            </a:endParaRPr>
          </a:p>
          <a:p>
            <a:r>
              <a:rPr lang="en-US" sz="1800" b="1" dirty="0">
                <a:solidFill>
                  <a:schemeClr val="tx1">
                    <a:lumMod val="75000"/>
                  </a:schemeClr>
                </a:solidFill>
                <a:hlinkClick r:id="rId2"/>
              </a:rPr>
              <a:t>Farhad.Muhammad@numl.edu.pk</a:t>
            </a:r>
            <a:r>
              <a:rPr lang="en-US" b="1" dirty="0">
                <a:solidFill>
                  <a:schemeClr val="tx1">
                    <a:lumMod val="75000"/>
                  </a:schemeClr>
                </a:solidFill>
              </a:rPr>
              <a:t> </a:t>
            </a:r>
          </a:p>
        </p:txBody>
      </p:sp>
      <p:sp>
        <p:nvSpPr>
          <p:cNvPr id="7" name="Title 6"/>
          <p:cNvSpPr>
            <a:spLocks noGrp="1"/>
          </p:cNvSpPr>
          <p:nvPr>
            <p:ph type="ctrTitle" sz="quarter"/>
          </p:nvPr>
        </p:nvSpPr>
        <p:spPr/>
        <p:txBody>
          <a:bodyPr/>
          <a:lstStyle/>
          <a:p>
            <a:pPr algn="r"/>
            <a:r>
              <a:rPr lang="en-US" sz="2800" dirty="0"/>
              <a:t>Parallel &amp; Distributed Computing</a:t>
            </a:r>
            <a:br>
              <a:rPr lang="en-US" sz="2800" dirty="0"/>
            </a:br>
            <a:r>
              <a:rPr lang="en-US" sz="2800" dirty="0"/>
              <a:t>Lecture Week 6/1:</a:t>
            </a:r>
            <a:br>
              <a:rPr lang="en-US" sz="2800" dirty="0"/>
            </a:br>
            <a:r>
              <a:rPr lang="en-US" sz="2800" dirty="0">
                <a:latin typeface="+mn-lt"/>
                <a:cs typeface="Times New Roman" panose="02020603050405020304" pitchFamily="18" charset="0"/>
              </a:rPr>
              <a:t>MPP Algorithm Design and Laws</a:t>
            </a:r>
            <a:endParaRPr lang="en-US" sz="2800" dirty="0">
              <a:latin typeface="+mn-lt"/>
            </a:endParaRPr>
          </a:p>
        </p:txBody>
      </p:sp>
      <p:pic>
        <p:nvPicPr>
          <p:cNvPr id="8" name="Picture 2" descr="NUML Logo PNG Vector (EPS) Free Download">
            <a:extLst>
              <a:ext uri="{FF2B5EF4-FFF2-40B4-BE49-F238E27FC236}">
                <a16:creationId xmlns:a16="http://schemas.microsoft.com/office/drawing/2014/main" id="{2D3C8850-28E9-44A6-8D9F-53E8176364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244" y="1050131"/>
            <a:ext cx="1927513" cy="178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26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Clusters for Massive Parallelism </a:t>
            </a:r>
          </a:p>
        </p:txBody>
      </p:sp>
      <p:sp>
        <p:nvSpPr>
          <p:cNvPr id="3" name="Content Placeholder 2"/>
          <p:cNvSpPr>
            <a:spLocks noGrp="1"/>
          </p:cNvSpPr>
          <p:nvPr>
            <p:ph idx="1"/>
          </p:nvPr>
        </p:nvSpPr>
        <p:spPr>
          <a:xfrm>
            <a:off x="628650" y="1825624"/>
            <a:ext cx="7886700" cy="4453255"/>
          </a:xfrm>
        </p:spPr>
        <p:txBody>
          <a:bodyPr>
            <a:normAutofit fontScale="47500" lnSpcReduction="20000"/>
          </a:bodyPr>
          <a:lstStyle/>
          <a:p>
            <a:pPr algn="just"/>
            <a:r>
              <a:rPr lang="en-US" sz="2900" dirty="0"/>
              <a:t>Recent HPC-optimized GPUs contain up to 4 GB of on-board memory, and are capable of sustaining memory bandwidths exceeding 100 GB/second. </a:t>
            </a:r>
          </a:p>
          <a:p>
            <a:pPr algn="just"/>
            <a:r>
              <a:rPr lang="en-US" sz="2900" dirty="0"/>
              <a:t>GPU clusters are built with a large number of GPU chips. </a:t>
            </a:r>
          </a:p>
          <a:p>
            <a:pPr algn="just"/>
            <a:r>
              <a:rPr lang="en-US" sz="2900" dirty="0"/>
              <a:t>GPU clusters have already demonstrated their capability to achieve </a:t>
            </a:r>
            <a:r>
              <a:rPr lang="en-US" sz="2900" dirty="0" err="1"/>
              <a:t>Pflops</a:t>
            </a:r>
            <a:r>
              <a:rPr lang="en-US" sz="2900" dirty="0"/>
              <a:t> performance in some of the Top 500 systems. </a:t>
            </a:r>
          </a:p>
          <a:p>
            <a:pPr algn="just"/>
            <a:r>
              <a:rPr lang="en-US" sz="2900" dirty="0"/>
              <a:t>Most GPU clusters are structured with homogeneous GPUs of the same hardware class, make, and model. </a:t>
            </a:r>
          </a:p>
          <a:p>
            <a:pPr algn="just"/>
            <a:r>
              <a:rPr lang="en-US" sz="2900" dirty="0"/>
              <a:t>The software used in a GPU cluster includes the OS, GPU drivers, and clustering API such as an MPI. </a:t>
            </a:r>
          </a:p>
          <a:p>
            <a:pPr algn="just"/>
            <a:r>
              <a:rPr lang="en-US" sz="2900" dirty="0"/>
              <a:t>The high performance of a GPU cluster is attributed mainly to its massively parallel multicore architecture, high throughput in multithreaded floating-point arithmetic, and significantly reduced time in massive data movement using large on-chip cache memory. </a:t>
            </a:r>
          </a:p>
          <a:p>
            <a:pPr algn="just"/>
            <a:r>
              <a:rPr lang="en-US" sz="2900" dirty="0"/>
              <a:t>In other words, GPU clusters already are more cost-effective than traditional CPU clusters. </a:t>
            </a:r>
          </a:p>
          <a:p>
            <a:pPr algn="just"/>
            <a:r>
              <a:rPr lang="en-US" sz="2900" dirty="0"/>
              <a:t>GPU clusters result in not only a quantum jump in speed performance, but also significantly reduced space, power, and cooling demands. </a:t>
            </a:r>
          </a:p>
          <a:p>
            <a:pPr algn="just"/>
            <a:r>
              <a:rPr lang="en-US" sz="2900" dirty="0"/>
              <a:t>A GPU cluster can operate with a reduced number of operating system images, compared with CPU-based clusters. </a:t>
            </a:r>
          </a:p>
          <a:p>
            <a:pPr algn="just"/>
            <a:r>
              <a:rPr lang="en-US" sz="2900" dirty="0"/>
              <a:t>These reductions in power, environment, and management complexity make GPU clusters very attractive for use in future HPC applications.</a:t>
            </a:r>
            <a:endParaRPr lang="LID4096" sz="2900" dirty="0"/>
          </a:p>
          <a:p>
            <a:endParaRPr lang="en-US" dirty="0"/>
          </a:p>
        </p:txBody>
      </p:sp>
    </p:spTree>
    <p:extLst>
      <p:ext uri="{BB962C8B-B14F-4D97-AF65-F5344CB8AC3E}">
        <p14:creationId xmlns:p14="http://schemas.microsoft.com/office/powerpoint/2010/main" val="457754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Parallel Programs</a:t>
            </a:r>
          </a:p>
        </p:txBody>
      </p:sp>
      <p:sp>
        <p:nvSpPr>
          <p:cNvPr id="3" name="Content Placeholder 2"/>
          <p:cNvSpPr>
            <a:spLocks noGrp="1"/>
          </p:cNvSpPr>
          <p:nvPr>
            <p:ph idx="1"/>
          </p:nvPr>
        </p:nvSpPr>
        <p:spPr/>
        <p:txBody>
          <a:bodyPr>
            <a:normAutofit/>
          </a:bodyPr>
          <a:lstStyle/>
          <a:p>
            <a:pPr algn="just"/>
            <a:r>
              <a:rPr lang="en-US" dirty="0"/>
              <a:t>Automatic vs. Manual Parallelization</a:t>
            </a:r>
          </a:p>
          <a:p>
            <a:pPr lvl="1" algn="just"/>
            <a:r>
              <a:rPr lang="en-US" dirty="0"/>
              <a:t>Characteristically been a very manual process</a:t>
            </a:r>
          </a:p>
          <a:p>
            <a:pPr lvl="1" algn="just"/>
            <a:r>
              <a:rPr lang="en-US" dirty="0"/>
              <a:t>Programmer’s responsibility</a:t>
            </a:r>
          </a:p>
          <a:p>
            <a:pPr lvl="1" algn="just"/>
            <a:r>
              <a:rPr lang="en-US" dirty="0"/>
              <a:t>Very often, manually developing parallel codes is a time consuming, complex, error-prone and iterative process</a:t>
            </a:r>
          </a:p>
          <a:p>
            <a:pPr lvl="1" algn="just"/>
            <a:r>
              <a:rPr lang="en-US" dirty="0"/>
              <a:t>Various tools have been available to assist the programmer with converting serial programs into parallel programs</a:t>
            </a:r>
          </a:p>
          <a:p>
            <a:pPr lvl="2" algn="just"/>
            <a:r>
              <a:rPr lang="en-US" dirty="0"/>
              <a:t>Fully Automatic</a:t>
            </a:r>
          </a:p>
          <a:p>
            <a:pPr lvl="2" algn="just"/>
            <a:r>
              <a:rPr lang="en-US" dirty="0"/>
              <a:t>Programmer Directed</a:t>
            </a:r>
          </a:p>
        </p:txBody>
      </p:sp>
    </p:spTree>
    <p:extLst>
      <p:ext uri="{BB962C8B-B14F-4D97-AF65-F5344CB8AC3E}">
        <p14:creationId xmlns:p14="http://schemas.microsoft.com/office/powerpoint/2010/main" val="535117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 the Problem and Program</a:t>
            </a:r>
            <a:endParaRPr lang="en-US" dirty="0">
              <a:solidFill>
                <a:schemeClr val="accent1"/>
              </a:solidFill>
            </a:endParaRPr>
          </a:p>
        </p:txBody>
      </p:sp>
      <p:sp>
        <p:nvSpPr>
          <p:cNvPr id="4" name="Content Placeholder 3"/>
          <p:cNvSpPr>
            <a:spLocks noGrp="1"/>
          </p:cNvSpPr>
          <p:nvPr>
            <p:ph idx="1"/>
          </p:nvPr>
        </p:nvSpPr>
        <p:spPr>
          <a:xfrm>
            <a:off x="628650" y="1825625"/>
            <a:ext cx="7886700" cy="4351338"/>
          </a:xfrm>
        </p:spPr>
        <p:txBody>
          <a:bodyPr>
            <a:normAutofit/>
          </a:bodyPr>
          <a:lstStyle/>
          <a:p>
            <a:r>
              <a:rPr lang="en-US" dirty="0"/>
              <a:t>Understanding the existing Serial code</a:t>
            </a:r>
          </a:p>
          <a:p>
            <a:r>
              <a:rPr lang="en-US" dirty="0"/>
              <a:t>Determine whether the problem is one that can be parallelized</a:t>
            </a:r>
          </a:p>
          <a:p>
            <a:r>
              <a:rPr lang="en-US" dirty="0"/>
              <a:t>Example of a problem with little-to-no parallelism:</a:t>
            </a:r>
          </a:p>
          <a:p>
            <a:pPr lvl="1"/>
            <a:r>
              <a:rPr lang="en-US" dirty="0"/>
              <a:t>Calculation of the Fibonacci series (0,1,1,2,3,5,8,13,21,...) by use of the formula: </a:t>
            </a:r>
            <a:r>
              <a:rPr lang="is-IS" dirty="0"/>
              <a:t>F(n) = F(n-1) + F(n-2)</a:t>
            </a:r>
            <a:endParaRPr lang="en-US" dirty="0"/>
          </a:p>
          <a:p>
            <a:endParaRPr lang="en-US" dirty="0"/>
          </a:p>
        </p:txBody>
      </p:sp>
    </p:spTree>
    <p:extLst>
      <p:ext uri="{BB962C8B-B14F-4D97-AF65-F5344CB8AC3E}">
        <p14:creationId xmlns:p14="http://schemas.microsoft.com/office/powerpoint/2010/main" val="1049442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 the Problem and Program</a:t>
            </a:r>
            <a:endParaRPr lang="en-US" dirty="0">
              <a:solidFill>
                <a:schemeClr val="accent1"/>
              </a:solidFill>
            </a:endParaRPr>
          </a:p>
        </p:txBody>
      </p:sp>
      <p:sp>
        <p:nvSpPr>
          <p:cNvPr id="4" name="Content Placeholder 3"/>
          <p:cNvSpPr>
            <a:spLocks noGrp="1"/>
          </p:cNvSpPr>
          <p:nvPr>
            <p:ph idx="1"/>
          </p:nvPr>
        </p:nvSpPr>
        <p:spPr/>
        <p:txBody>
          <a:bodyPr>
            <a:normAutofit/>
          </a:bodyPr>
          <a:lstStyle/>
          <a:p>
            <a:pPr algn="just"/>
            <a:r>
              <a:rPr lang="en-US" dirty="0"/>
              <a:t>Identify the program's hotspots</a:t>
            </a:r>
          </a:p>
          <a:p>
            <a:pPr lvl="1" algn="just"/>
            <a:r>
              <a:rPr lang="en-US" dirty="0"/>
              <a:t>Know where most of the real work is being done</a:t>
            </a:r>
          </a:p>
          <a:p>
            <a:pPr lvl="1" algn="just"/>
            <a:r>
              <a:rPr lang="en-US" dirty="0"/>
              <a:t>Profilers and performance analysis tools can help here</a:t>
            </a:r>
          </a:p>
          <a:p>
            <a:pPr lvl="1" algn="just"/>
            <a:r>
              <a:rPr lang="en-US" dirty="0"/>
              <a:t>Focus on parallelizing the hotspots and ignore those sections of the program that account for little CPU usage</a:t>
            </a:r>
          </a:p>
          <a:p>
            <a:pPr algn="just"/>
            <a:r>
              <a:rPr lang="en-US" dirty="0"/>
              <a:t>Identify bottlenecks in the program</a:t>
            </a:r>
          </a:p>
          <a:p>
            <a:pPr lvl="1" algn="just"/>
            <a:r>
              <a:rPr lang="en-US" dirty="0"/>
              <a:t>Are there areas that are disproportionately slow, or cause parallelizable work to halt</a:t>
            </a:r>
          </a:p>
          <a:p>
            <a:pPr lvl="1" algn="just"/>
            <a:r>
              <a:rPr lang="en-US" dirty="0"/>
              <a:t>Restructure the program or use a different algorithm to reduce or eliminate unnecessary slow areas</a:t>
            </a:r>
          </a:p>
        </p:txBody>
      </p:sp>
    </p:spTree>
    <p:extLst>
      <p:ext uri="{BB962C8B-B14F-4D97-AF65-F5344CB8AC3E}">
        <p14:creationId xmlns:p14="http://schemas.microsoft.com/office/powerpoint/2010/main" val="1163702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Understand the Problem and Program</a:t>
            </a:r>
          </a:p>
        </p:txBody>
      </p:sp>
      <p:sp>
        <p:nvSpPr>
          <p:cNvPr id="3" name="Content Placeholder 2"/>
          <p:cNvSpPr>
            <a:spLocks noGrp="1"/>
          </p:cNvSpPr>
          <p:nvPr>
            <p:ph idx="1"/>
          </p:nvPr>
        </p:nvSpPr>
        <p:spPr/>
        <p:txBody>
          <a:bodyPr>
            <a:normAutofit/>
          </a:bodyPr>
          <a:lstStyle/>
          <a:p>
            <a:pPr algn="just"/>
            <a:r>
              <a:rPr lang="en-US" dirty="0"/>
              <a:t>Identify inhibitors to parallelism</a:t>
            </a:r>
          </a:p>
          <a:p>
            <a:pPr algn="just"/>
            <a:r>
              <a:rPr lang="en-US" dirty="0"/>
              <a:t>Investigate other algorithms if possible</a:t>
            </a:r>
          </a:p>
          <a:p>
            <a:pPr algn="just"/>
            <a:r>
              <a:rPr lang="en-US" dirty="0"/>
              <a:t>Take advantage of optimized third-party parallel software and highly optimized math libraries</a:t>
            </a:r>
          </a:p>
        </p:txBody>
      </p:sp>
    </p:spTree>
    <p:extLst>
      <p:ext uri="{BB962C8B-B14F-4D97-AF65-F5344CB8AC3E}">
        <p14:creationId xmlns:p14="http://schemas.microsoft.com/office/powerpoint/2010/main" val="1095141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Partitioning</a:t>
            </a:r>
            <a:endParaRPr lang="en-US" dirty="0">
              <a:solidFill>
                <a:schemeClr val="accent1"/>
              </a:solidFill>
            </a:endParaRPr>
          </a:p>
        </p:txBody>
      </p:sp>
      <p:sp>
        <p:nvSpPr>
          <p:cNvPr id="3" name="Content Placeholder 2"/>
          <p:cNvSpPr>
            <a:spLocks noGrp="1"/>
          </p:cNvSpPr>
          <p:nvPr>
            <p:ph idx="1"/>
          </p:nvPr>
        </p:nvSpPr>
        <p:spPr/>
        <p:txBody>
          <a:bodyPr>
            <a:normAutofit/>
          </a:bodyPr>
          <a:lstStyle/>
          <a:p>
            <a:pPr algn="just"/>
            <a:r>
              <a:rPr lang="en-US" sz="2400" dirty="0"/>
              <a:t>One of the first steps in designing a parallel program is to break the problem into discrete "chunks" of work</a:t>
            </a:r>
          </a:p>
          <a:p>
            <a:pPr algn="just"/>
            <a:r>
              <a:rPr lang="en-US" sz="2400" dirty="0"/>
              <a:t>There are two basic ways to partition</a:t>
            </a:r>
          </a:p>
          <a:p>
            <a:pPr lvl="1" algn="just"/>
            <a:r>
              <a:rPr lang="en-US" dirty="0"/>
              <a:t>Domain decomposition </a:t>
            </a:r>
          </a:p>
          <a:p>
            <a:pPr lvl="1" algn="just"/>
            <a:r>
              <a:rPr lang="en-US" dirty="0"/>
              <a:t>Functional decomposition</a:t>
            </a:r>
          </a:p>
        </p:txBody>
      </p:sp>
    </p:spTree>
    <p:extLst>
      <p:ext uri="{BB962C8B-B14F-4D97-AF65-F5344CB8AC3E}">
        <p14:creationId xmlns:p14="http://schemas.microsoft.com/office/powerpoint/2010/main" val="209431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Decomposition</a:t>
            </a:r>
            <a:endParaRPr lang="en-US" b="1" dirty="0">
              <a:solidFill>
                <a:schemeClr val="accent1"/>
              </a:solidFill>
            </a:endParaRPr>
          </a:p>
        </p:txBody>
      </p:sp>
      <p:pic>
        <p:nvPicPr>
          <p:cNvPr id="6" name="Content Placeholder 5"/>
          <p:cNvPicPr>
            <a:picLocks noGrp="1" noChangeAspect="1"/>
          </p:cNvPicPr>
          <p:nvPr>
            <p:ph sz="half" idx="1"/>
          </p:nvPr>
        </p:nvPicPr>
        <p:blipFill>
          <a:blip r:embed="rId2"/>
          <a:stretch>
            <a:fillRect/>
          </a:stretch>
        </p:blipFill>
        <p:spPr>
          <a:xfrm>
            <a:off x="628650" y="4466690"/>
            <a:ext cx="3695700" cy="2057400"/>
          </a:xfrm>
          <a:prstGeom prst="rect">
            <a:avLst/>
          </a:prstGeom>
        </p:spPr>
      </p:pic>
      <p:pic>
        <p:nvPicPr>
          <p:cNvPr id="8" name="Content Placeholder 7"/>
          <p:cNvPicPr>
            <a:picLocks noGrp="1" noChangeAspect="1"/>
          </p:cNvPicPr>
          <p:nvPr>
            <p:ph sz="half" idx="2"/>
          </p:nvPr>
        </p:nvPicPr>
        <p:blipFill>
          <a:blip r:embed="rId3"/>
          <a:stretch>
            <a:fillRect/>
          </a:stretch>
        </p:blipFill>
        <p:spPr>
          <a:xfrm>
            <a:off x="4572000" y="3711157"/>
            <a:ext cx="3886200" cy="2988193"/>
          </a:xfrm>
          <a:prstGeom prst="rect">
            <a:avLst/>
          </a:prstGeom>
        </p:spPr>
      </p:pic>
      <p:sp>
        <p:nvSpPr>
          <p:cNvPr id="9" name="TextBox 8"/>
          <p:cNvSpPr txBox="1"/>
          <p:nvPr/>
        </p:nvSpPr>
        <p:spPr>
          <a:xfrm>
            <a:off x="491490" y="1834496"/>
            <a:ext cx="3667126" cy="2308324"/>
          </a:xfrm>
          <a:prstGeom prst="rect">
            <a:avLst/>
          </a:prstGeom>
          <a:noFill/>
        </p:spPr>
        <p:txBody>
          <a:bodyPr wrap="square" rtlCol="0">
            <a:spAutoFit/>
          </a:bodyPr>
          <a:lstStyle/>
          <a:p>
            <a:pPr algn="just"/>
            <a:r>
              <a:rPr lang="en-US" sz="2400" dirty="0"/>
              <a:t>In this type of partitioning, the data associated with a problem is decomposed. Each parallel task then works on a portion of the data</a:t>
            </a:r>
          </a:p>
        </p:txBody>
      </p:sp>
      <p:sp>
        <p:nvSpPr>
          <p:cNvPr id="10" name="TextBox 9"/>
          <p:cNvSpPr txBox="1"/>
          <p:nvPr/>
        </p:nvSpPr>
        <p:spPr>
          <a:xfrm>
            <a:off x="4791076" y="2022325"/>
            <a:ext cx="3667124" cy="830997"/>
          </a:xfrm>
          <a:prstGeom prst="rect">
            <a:avLst/>
          </a:prstGeom>
          <a:noFill/>
        </p:spPr>
        <p:txBody>
          <a:bodyPr wrap="square" rtlCol="0">
            <a:spAutoFit/>
          </a:bodyPr>
          <a:lstStyle/>
          <a:p>
            <a:r>
              <a:rPr lang="en-US" sz="2400" dirty="0"/>
              <a:t>There are different ways to partition data:</a:t>
            </a:r>
          </a:p>
        </p:txBody>
      </p:sp>
    </p:spTree>
    <p:extLst>
      <p:ext uri="{BB962C8B-B14F-4D97-AF65-F5344CB8AC3E}">
        <p14:creationId xmlns:p14="http://schemas.microsoft.com/office/powerpoint/2010/main" val="3989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Decomposition</a:t>
            </a:r>
            <a:endParaRPr lang="en-US" dirty="0">
              <a:solidFill>
                <a:schemeClr val="accent1"/>
              </a:solidFill>
            </a:endParaRPr>
          </a:p>
        </p:txBody>
      </p:sp>
      <p:sp>
        <p:nvSpPr>
          <p:cNvPr id="4" name="Content Placeholder 3"/>
          <p:cNvSpPr>
            <a:spLocks noGrp="1"/>
          </p:cNvSpPr>
          <p:nvPr>
            <p:ph sz="half" idx="1"/>
          </p:nvPr>
        </p:nvSpPr>
        <p:spPr>
          <a:xfrm>
            <a:off x="628650" y="1825625"/>
            <a:ext cx="4217670" cy="4351338"/>
          </a:xfrm>
        </p:spPr>
        <p:txBody>
          <a:bodyPr>
            <a:normAutofit fontScale="92500" lnSpcReduction="20000"/>
          </a:bodyPr>
          <a:lstStyle/>
          <a:p>
            <a:r>
              <a:rPr lang="en-US" dirty="0"/>
              <a:t>The focus is on the computation that is to be performed rather than on the data manipulated by the computation</a:t>
            </a:r>
          </a:p>
          <a:p>
            <a:r>
              <a:rPr lang="en-US" dirty="0"/>
              <a:t>The problem is decomposed according to the work that must be done</a:t>
            </a:r>
          </a:p>
          <a:p>
            <a:r>
              <a:rPr lang="en-US" dirty="0"/>
              <a:t>Functional decomposition lends itself well to problems that can be split into different tasks e.g. Ecosystem Modeling, Signal Processing</a:t>
            </a:r>
          </a:p>
        </p:txBody>
      </p:sp>
      <p:pic>
        <p:nvPicPr>
          <p:cNvPr id="6" name="Content Placeholder 5"/>
          <p:cNvPicPr>
            <a:picLocks noGrp="1" noChangeAspect="1"/>
          </p:cNvPicPr>
          <p:nvPr>
            <p:ph sz="half" idx="2"/>
          </p:nvPr>
        </p:nvPicPr>
        <p:blipFill>
          <a:blip r:embed="rId2"/>
          <a:stretch>
            <a:fillRect/>
          </a:stretch>
        </p:blipFill>
        <p:spPr>
          <a:xfrm>
            <a:off x="4953000" y="1996440"/>
            <a:ext cx="3733800" cy="4038599"/>
          </a:xfrm>
          <a:prstGeom prst="rect">
            <a:avLst/>
          </a:prstGeom>
        </p:spPr>
      </p:pic>
    </p:spTree>
    <p:extLst>
      <p:ext uri="{BB962C8B-B14F-4D97-AF65-F5344CB8AC3E}">
        <p14:creationId xmlns:p14="http://schemas.microsoft.com/office/powerpoint/2010/main" val="2075854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Needs Communications?</a:t>
            </a:r>
            <a:endParaRPr lang="en-US" dirty="0">
              <a:solidFill>
                <a:schemeClr val="accent1"/>
              </a:solidFill>
            </a:endParaRPr>
          </a:p>
        </p:txBody>
      </p:sp>
      <p:sp>
        <p:nvSpPr>
          <p:cNvPr id="5" name="Text Placeholder 4"/>
          <p:cNvSpPr>
            <a:spLocks noGrp="1"/>
          </p:cNvSpPr>
          <p:nvPr>
            <p:ph type="body" idx="1"/>
          </p:nvPr>
        </p:nvSpPr>
        <p:spPr>
          <a:xfrm>
            <a:off x="335279" y="1535115"/>
            <a:ext cx="4051153" cy="769852"/>
          </a:xfrm>
        </p:spPr>
        <p:txBody>
          <a:bodyPr>
            <a:normAutofit fontScale="92500" lnSpcReduction="20000"/>
          </a:bodyPr>
          <a:lstStyle/>
          <a:p>
            <a:r>
              <a:rPr lang="en-US" sz="3200" dirty="0"/>
              <a:t>DON'T need communication</a:t>
            </a:r>
          </a:p>
        </p:txBody>
      </p:sp>
      <p:sp>
        <p:nvSpPr>
          <p:cNvPr id="6" name="Content Placeholder 5"/>
          <p:cNvSpPr>
            <a:spLocks noGrp="1"/>
          </p:cNvSpPr>
          <p:nvPr>
            <p:ph sz="half" idx="2"/>
          </p:nvPr>
        </p:nvSpPr>
        <p:spPr>
          <a:xfrm>
            <a:off x="335279" y="2304966"/>
            <a:ext cx="3901441" cy="3044274"/>
          </a:xfrm>
        </p:spPr>
        <p:txBody>
          <a:bodyPr>
            <a:normAutofit/>
          </a:bodyPr>
          <a:lstStyle/>
          <a:p>
            <a:pPr algn="just"/>
            <a:r>
              <a:rPr lang="en-US" dirty="0"/>
              <a:t>Embarrassingly parallel; virtually no need for tasks to share data e.g. Every pixel in a black and white image needs to have its color reversed.</a:t>
            </a:r>
          </a:p>
        </p:txBody>
      </p:sp>
      <p:sp>
        <p:nvSpPr>
          <p:cNvPr id="8" name="Content Placeholder 7"/>
          <p:cNvSpPr>
            <a:spLocks noGrp="1"/>
          </p:cNvSpPr>
          <p:nvPr>
            <p:ph sz="quarter" idx="4"/>
          </p:nvPr>
        </p:nvSpPr>
        <p:spPr>
          <a:xfrm>
            <a:off x="4770759" y="2487850"/>
            <a:ext cx="4081632" cy="3951288"/>
          </a:xfrm>
        </p:spPr>
        <p:txBody>
          <a:bodyPr/>
          <a:lstStyle/>
          <a:p>
            <a:r>
              <a:rPr lang="en-US" dirty="0"/>
              <a:t>Most parallel applications do require tasks to share data e.g. a 2-D heat diffusion problem</a:t>
            </a:r>
          </a:p>
        </p:txBody>
      </p:sp>
      <p:pic>
        <p:nvPicPr>
          <p:cNvPr id="9" name="Picture 8"/>
          <p:cNvPicPr>
            <a:picLocks noChangeAspect="1"/>
          </p:cNvPicPr>
          <p:nvPr/>
        </p:nvPicPr>
        <p:blipFill>
          <a:blip r:embed="rId2"/>
          <a:stretch>
            <a:fillRect/>
          </a:stretch>
        </p:blipFill>
        <p:spPr>
          <a:xfrm>
            <a:off x="706096" y="5053925"/>
            <a:ext cx="2438378" cy="1583329"/>
          </a:xfrm>
          <a:prstGeom prst="rect">
            <a:avLst/>
          </a:prstGeom>
        </p:spPr>
      </p:pic>
      <p:pic>
        <p:nvPicPr>
          <p:cNvPr id="10" name="Picture 9"/>
          <p:cNvPicPr>
            <a:picLocks noChangeAspect="1"/>
          </p:cNvPicPr>
          <p:nvPr/>
        </p:nvPicPr>
        <p:blipFill>
          <a:blip r:embed="rId3"/>
          <a:stretch>
            <a:fillRect/>
          </a:stretch>
        </p:blipFill>
        <p:spPr>
          <a:xfrm>
            <a:off x="5463031" y="4573086"/>
            <a:ext cx="2697088" cy="1866052"/>
          </a:xfrm>
          <a:prstGeom prst="rect">
            <a:avLst/>
          </a:prstGeom>
        </p:spPr>
      </p:pic>
      <p:sp>
        <p:nvSpPr>
          <p:cNvPr id="13" name="Rectangle 12">
            <a:extLst>
              <a:ext uri="{FF2B5EF4-FFF2-40B4-BE49-F238E27FC236}">
                <a16:creationId xmlns:a16="http://schemas.microsoft.com/office/drawing/2014/main" id="{4BF24740-2189-494B-AC11-9B1B039C971A}"/>
              </a:ext>
            </a:extLst>
          </p:cNvPr>
          <p:cNvSpPr/>
          <p:nvPr/>
        </p:nvSpPr>
        <p:spPr>
          <a:xfrm>
            <a:off x="5383407" y="1509121"/>
            <a:ext cx="4240880" cy="978729"/>
          </a:xfrm>
          <a:prstGeom prst="rect">
            <a:avLst/>
          </a:prstGeom>
        </p:spPr>
        <p:txBody>
          <a:bodyPr wrap="square">
            <a:spAutoFit/>
          </a:bodyPr>
          <a:lstStyle/>
          <a:p>
            <a:pPr>
              <a:lnSpc>
                <a:spcPct val="90000"/>
              </a:lnSpc>
              <a:spcBef>
                <a:spcPts val="1000"/>
              </a:spcBef>
            </a:pPr>
            <a:r>
              <a:rPr lang="en-US" sz="3200" b="1" dirty="0">
                <a:solidFill>
                  <a:prstClr val="black"/>
                </a:solidFill>
              </a:rPr>
              <a:t>DO need communication</a:t>
            </a:r>
          </a:p>
        </p:txBody>
      </p:sp>
    </p:spTree>
    <p:extLst>
      <p:ext uri="{BB962C8B-B14F-4D97-AF65-F5344CB8AC3E}">
        <p14:creationId xmlns:p14="http://schemas.microsoft.com/office/powerpoint/2010/main" val="149419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8" grpId="0" build="p"/>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Communications</a:t>
            </a:r>
            <a:br>
              <a:rPr lang="en-US" b="1" dirty="0"/>
            </a:br>
            <a:r>
              <a:rPr lang="en-US" dirty="0"/>
              <a:t>Factors to Consider:</a:t>
            </a:r>
            <a:endParaRPr lang="en-US" b="1" dirty="0">
              <a:solidFill>
                <a:schemeClr val="accent1"/>
              </a:solidFill>
            </a:endParaRPr>
          </a:p>
        </p:txBody>
      </p:sp>
      <p:sp>
        <p:nvSpPr>
          <p:cNvPr id="5" name="Content Placeholder 4"/>
          <p:cNvSpPr>
            <a:spLocks noGrp="1"/>
          </p:cNvSpPr>
          <p:nvPr>
            <p:ph idx="1"/>
          </p:nvPr>
        </p:nvSpPr>
        <p:spPr/>
        <p:txBody>
          <a:bodyPr>
            <a:normAutofit/>
          </a:bodyPr>
          <a:lstStyle/>
          <a:p>
            <a:pPr algn="just"/>
            <a:r>
              <a:rPr lang="en-US" dirty="0"/>
              <a:t>Communication overhead</a:t>
            </a:r>
          </a:p>
          <a:p>
            <a:pPr lvl="1" algn="just"/>
            <a:r>
              <a:rPr lang="en-US" dirty="0"/>
              <a:t>Inter-task communication virtually always implies overhead.</a:t>
            </a:r>
          </a:p>
          <a:p>
            <a:pPr lvl="1" algn="just"/>
            <a:r>
              <a:rPr lang="en-US" dirty="0"/>
              <a:t>Machine cycles and resources that could be used for computation are instead used to package and transmit data</a:t>
            </a:r>
          </a:p>
          <a:p>
            <a:pPr lvl="1" algn="just"/>
            <a:r>
              <a:rPr lang="en-US" dirty="0"/>
              <a:t>Synchronization between tasks results in tasks spending time "waiting" instead of doing work</a:t>
            </a:r>
          </a:p>
          <a:p>
            <a:pPr lvl="1" algn="just"/>
            <a:r>
              <a:rPr lang="en-US" dirty="0"/>
              <a:t>Competing communication traffic can saturate the available network bandwidth</a:t>
            </a:r>
          </a:p>
        </p:txBody>
      </p:sp>
    </p:spTree>
    <p:extLst>
      <p:ext uri="{BB962C8B-B14F-4D97-AF65-F5344CB8AC3E}">
        <p14:creationId xmlns:p14="http://schemas.microsoft.com/office/powerpoint/2010/main" val="187867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B1608-1A61-CAE2-9B80-0BBE1A390EC0}"/>
              </a:ext>
            </a:extLst>
          </p:cNvPr>
          <p:cNvSpPr>
            <a:spLocks noGrp="1"/>
          </p:cNvSpPr>
          <p:nvPr>
            <p:ph type="title"/>
          </p:nvPr>
        </p:nvSpPr>
        <p:spPr/>
        <p:txBody>
          <a:bodyPr/>
          <a:lstStyle/>
          <a:p>
            <a:r>
              <a:rPr lang="en-US" dirty="0"/>
              <a:t>Basic Cluster Architecture</a:t>
            </a:r>
            <a:endParaRPr lang="LID4096" dirty="0"/>
          </a:p>
        </p:txBody>
      </p:sp>
      <p:pic>
        <p:nvPicPr>
          <p:cNvPr id="5" name="Picture 4">
            <a:extLst>
              <a:ext uri="{FF2B5EF4-FFF2-40B4-BE49-F238E27FC236}">
                <a16:creationId xmlns:a16="http://schemas.microsoft.com/office/drawing/2014/main" id="{1BFD5C95-9BEF-5A2E-559C-EEA106554614}"/>
              </a:ext>
            </a:extLst>
          </p:cNvPr>
          <p:cNvPicPr>
            <a:picLocks noChangeAspect="1"/>
          </p:cNvPicPr>
          <p:nvPr/>
        </p:nvPicPr>
        <p:blipFill>
          <a:blip r:embed="rId3"/>
          <a:stretch>
            <a:fillRect/>
          </a:stretch>
        </p:blipFill>
        <p:spPr>
          <a:xfrm>
            <a:off x="273627" y="1451696"/>
            <a:ext cx="7955973" cy="48119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143000" y="634680"/>
              <a:ext cx="7041600" cy="3838680"/>
            </p14:xfrm>
          </p:contentPart>
        </mc:Choice>
        <mc:Fallback xmlns="">
          <p:pic>
            <p:nvPicPr>
              <p:cNvPr id="3" name="Ink 2"/>
              <p:cNvPicPr/>
              <p:nvPr/>
            </p:nvPicPr>
            <p:blipFill>
              <a:blip r:embed="rId5"/>
              <a:stretch>
                <a:fillRect/>
              </a:stretch>
            </p:blipFill>
            <p:spPr>
              <a:xfrm>
                <a:off x="1133640" y="625320"/>
                <a:ext cx="7060320" cy="3857400"/>
              </a:xfrm>
              <a:prstGeom prst="rect">
                <a:avLst/>
              </a:prstGeom>
            </p:spPr>
          </p:pic>
        </mc:Fallback>
      </mc:AlternateContent>
    </p:spTree>
    <p:extLst>
      <p:ext uri="{BB962C8B-B14F-4D97-AF65-F5344CB8AC3E}">
        <p14:creationId xmlns:p14="http://schemas.microsoft.com/office/powerpoint/2010/main" val="1076797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Communications</a:t>
            </a:r>
            <a:br>
              <a:rPr lang="en-US" b="1" dirty="0"/>
            </a:br>
            <a:r>
              <a:rPr lang="en-US" dirty="0"/>
              <a:t>Factors to Consider:</a:t>
            </a:r>
            <a:endParaRPr lang="en-US" b="1" dirty="0">
              <a:solidFill>
                <a:schemeClr val="accent1"/>
              </a:solidFill>
            </a:endParaRPr>
          </a:p>
        </p:txBody>
      </p:sp>
      <p:sp>
        <p:nvSpPr>
          <p:cNvPr id="3" name="Content Placeholder 2"/>
          <p:cNvSpPr>
            <a:spLocks noGrp="1"/>
          </p:cNvSpPr>
          <p:nvPr>
            <p:ph idx="1"/>
          </p:nvPr>
        </p:nvSpPr>
        <p:spPr/>
        <p:txBody>
          <a:bodyPr>
            <a:normAutofit/>
          </a:bodyPr>
          <a:lstStyle/>
          <a:p>
            <a:pPr algn="just"/>
            <a:r>
              <a:rPr lang="en-US" dirty="0"/>
              <a:t>Latency vs. Bandwidth</a:t>
            </a:r>
          </a:p>
          <a:p>
            <a:pPr lvl="1" algn="just"/>
            <a:r>
              <a:rPr lang="en-US" b="1" dirty="0"/>
              <a:t>latency</a:t>
            </a:r>
            <a:r>
              <a:rPr lang="en-US" dirty="0"/>
              <a:t> is the time it takes to send a minimal (0 byte) message from point A to point B. Commonly expressed as microseconds.</a:t>
            </a:r>
          </a:p>
          <a:p>
            <a:pPr lvl="1" algn="just"/>
            <a:r>
              <a:rPr lang="en-US" b="1" dirty="0"/>
              <a:t>bandwidth</a:t>
            </a:r>
            <a:r>
              <a:rPr lang="en-US" dirty="0"/>
              <a:t> is the amount of data that can be communicated per unit of time. Commonly expressed as megabytes/sec or gigabytes/sec</a:t>
            </a:r>
          </a:p>
          <a:p>
            <a:pPr lvl="1" algn="just"/>
            <a:r>
              <a:rPr lang="en-US" dirty="0"/>
              <a:t>Sending many small messages can cause latency to dominate communication overheads</a:t>
            </a:r>
          </a:p>
          <a:p>
            <a:pPr lvl="1" algn="just"/>
            <a:r>
              <a:rPr lang="en-US" dirty="0"/>
              <a:t>Often it is more efficient to package small messages into a larger message, thus increasing the effective communications bandwidth.</a:t>
            </a:r>
          </a:p>
        </p:txBody>
      </p:sp>
    </p:spTree>
    <p:extLst>
      <p:ext uri="{BB962C8B-B14F-4D97-AF65-F5344CB8AC3E}">
        <p14:creationId xmlns:p14="http://schemas.microsoft.com/office/powerpoint/2010/main" val="1967847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Communications</a:t>
            </a:r>
            <a:br>
              <a:rPr lang="en-US" b="1" dirty="0"/>
            </a:br>
            <a:r>
              <a:rPr lang="en-US" dirty="0"/>
              <a:t>Factors to Consider:</a:t>
            </a:r>
            <a:endParaRPr lang="en-US" dirty="0">
              <a:solidFill>
                <a:schemeClr val="accent1"/>
              </a:solidFill>
            </a:endParaRPr>
          </a:p>
        </p:txBody>
      </p:sp>
      <p:sp>
        <p:nvSpPr>
          <p:cNvPr id="3" name="Content Placeholder 2"/>
          <p:cNvSpPr>
            <a:spLocks noGrp="1"/>
          </p:cNvSpPr>
          <p:nvPr>
            <p:ph idx="1"/>
          </p:nvPr>
        </p:nvSpPr>
        <p:spPr/>
        <p:txBody>
          <a:bodyPr>
            <a:normAutofit/>
          </a:bodyPr>
          <a:lstStyle/>
          <a:p>
            <a:pPr algn="just"/>
            <a:r>
              <a:rPr lang="en-US" dirty="0"/>
              <a:t>Visibility of communications</a:t>
            </a:r>
          </a:p>
          <a:p>
            <a:pPr lvl="1" algn="just"/>
            <a:r>
              <a:rPr lang="en-US" dirty="0"/>
              <a:t>With the Message Passing Model, communications are explicit and generally quite visible and under the control of the programmer</a:t>
            </a:r>
          </a:p>
          <a:p>
            <a:pPr lvl="1" algn="just"/>
            <a:r>
              <a:rPr lang="en-US" dirty="0"/>
              <a:t>With the Data Parallel Model, communications often occur transparently to the programmer. The programmer not able to know how inter-task communications being accomplished</a:t>
            </a:r>
          </a:p>
          <a:p>
            <a:pPr lvl="1"/>
            <a:endParaRPr lang="en-US" dirty="0"/>
          </a:p>
        </p:txBody>
      </p:sp>
    </p:spTree>
    <p:extLst>
      <p:ext uri="{BB962C8B-B14F-4D97-AF65-F5344CB8AC3E}">
        <p14:creationId xmlns:p14="http://schemas.microsoft.com/office/powerpoint/2010/main" val="1726596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Communications</a:t>
            </a:r>
            <a:br>
              <a:rPr lang="en-US" b="1" dirty="0"/>
            </a:br>
            <a:r>
              <a:rPr lang="en-US" dirty="0"/>
              <a:t>Factors to Consider:</a:t>
            </a:r>
            <a:endParaRPr lang="en-US" b="1" dirty="0">
              <a:solidFill>
                <a:schemeClr val="accent1"/>
              </a:solidFill>
            </a:endParaRPr>
          </a:p>
        </p:txBody>
      </p:sp>
      <p:sp>
        <p:nvSpPr>
          <p:cNvPr id="4" name="Content Placeholder 3"/>
          <p:cNvSpPr>
            <a:spLocks noGrp="1"/>
          </p:cNvSpPr>
          <p:nvPr>
            <p:ph idx="1"/>
          </p:nvPr>
        </p:nvSpPr>
        <p:spPr/>
        <p:txBody>
          <a:bodyPr>
            <a:normAutofit fontScale="92500" lnSpcReduction="10000"/>
          </a:bodyPr>
          <a:lstStyle/>
          <a:p>
            <a:pPr algn="just"/>
            <a:r>
              <a:rPr lang="en-US" dirty="0"/>
              <a:t>Synchronous vs. asynchronous communications</a:t>
            </a:r>
          </a:p>
          <a:p>
            <a:pPr lvl="1" algn="just"/>
            <a:r>
              <a:rPr lang="en-US" b="1" dirty="0"/>
              <a:t>Synchronous communications:</a:t>
            </a:r>
            <a:r>
              <a:rPr lang="en-US" dirty="0"/>
              <a:t> "handshaking" between tasks that are sharing data, Explicitly structured in code by the programmer, or it may happen at a lower level unknown to the programmer.</a:t>
            </a:r>
          </a:p>
          <a:p>
            <a:pPr lvl="1" algn="just"/>
            <a:r>
              <a:rPr lang="en-US" dirty="0"/>
              <a:t>Synchronous communications are often referred to as </a:t>
            </a:r>
            <a:r>
              <a:rPr lang="en-US" b="1" dirty="0"/>
              <a:t>blocking</a:t>
            </a:r>
            <a:r>
              <a:rPr lang="en-US" dirty="0"/>
              <a:t> communications since other work must wait until the communications have completed.</a:t>
            </a:r>
          </a:p>
          <a:p>
            <a:pPr lvl="1" algn="just"/>
            <a:r>
              <a:rPr lang="en-US" b="1" dirty="0"/>
              <a:t>Asynchronous communications</a:t>
            </a:r>
            <a:r>
              <a:rPr lang="en-US" dirty="0"/>
              <a:t> allow tasks to transfer data independently from one another</a:t>
            </a:r>
          </a:p>
          <a:p>
            <a:pPr lvl="1" algn="just"/>
            <a:r>
              <a:rPr lang="en-US" dirty="0"/>
              <a:t>Asynchronous communications are often referred to as </a:t>
            </a:r>
            <a:r>
              <a:rPr lang="en-US" b="1" dirty="0"/>
              <a:t>non-blocking</a:t>
            </a:r>
            <a:r>
              <a:rPr lang="en-US" dirty="0"/>
              <a:t> communications</a:t>
            </a:r>
          </a:p>
          <a:p>
            <a:pPr lvl="1" algn="just"/>
            <a:r>
              <a:rPr lang="en-US" dirty="0"/>
              <a:t>Interleaving computation with communication is the single greatest benefit for using asynchronous communications</a:t>
            </a:r>
          </a:p>
          <a:p>
            <a:pPr lvl="1" algn="just"/>
            <a:endParaRPr lang="en-US" dirty="0"/>
          </a:p>
        </p:txBody>
      </p:sp>
    </p:spTree>
    <p:extLst>
      <p:ext uri="{BB962C8B-B14F-4D97-AF65-F5344CB8AC3E}">
        <p14:creationId xmlns:p14="http://schemas.microsoft.com/office/powerpoint/2010/main" val="23797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 of communications</a:t>
            </a:r>
            <a:endParaRPr lang="en-US" b="1" dirty="0">
              <a:solidFill>
                <a:schemeClr val="accent1"/>
              </a:solidFill>
            </a:endParaRPr>
          </a:p>
        </p:txBody>
      </p:sp>
      <p:sp>
        <p:nvSpPr>
          <p:cNvPr id="4" name="Content Placeholder 3"/>
          <p:cNvSpPr>
            <a:spLocks noGrp="1"/>
          </p:cNvSpPr>
          <p:nvPr>
            <p:ph sz="half" idx="1"/>
          </p:nvPr>
        </p:nvSpPr>
        <p:spPr>
          <a:xfrm>
            <a:off x="628650" y="1825625"/>
            <a:ext cx="4370070" cy="4351338"/>
          </a:xfrm>
        </p:spPr>
        <p:txBody>
          <a:bodyPr>
            <a:normAutofit lnSpcReduction="10000"/>
          </a:bodyPr>
          <a:lstStyle/>
          <a:p>
            <a:r>
              <a:rPr lang="en-US" b="1" dirty="0"/>
              <a:t>Point-to-point</a:t>
            </a:r>
            <a:r>
              <a:rPr lang="en-US" dirty="0"/>
              <a:t> - involves two tasks with one task acting as the sender/producer of data, and the other acting as the receiver/consumer.</a:t>
            </a:r>
          </a:p>
          <a:p>
            <a:r>
              <a:rPr lang="en-US" b="1" dirty="0"/>
              <a:t>Collective</a:t>
            </a:r>
            <a:r>
              <a:rPr lang="en-US" dirty="0"/>
              <a:t> - involves data sharing between more than two tasks, which are often specified as being members in a common group, or collective. </a:t>
            </a:r>
          </a:p>
        </p:txBody>
      </p:sp>
      <p:pic>
        <p:nvPicPr>
          <p:cNvPr id="6" name="Content Placeholder 5"/>
          <p:cNvPicPr>
            <a:picLocks noGrp="1" noChangeAspect="1"/>
          </p:cNvPicPr>
          <p:nvPr>
            <p:ph sz="half" idx="2"/>
          </p:nvPr>
        </p:nvPicPr>
        <p:blipFill>
          <a:blip r:embed="rId2"/>
          <a:stretch>
            <a:fillRect/>
          </a:stretch>
        </p:blipFill>
        <p:spPr>
          <a:xfrm>
            <a:off x="4998720" y="2532477"/>
            <a:ext cx="3688080" cy="2661408"/>
          </a:xfrm>
          <a:prstGeom prst="rect">
            <a:avLst/>
          </a:prstGeom>
        </p:spPr>
      </p:pic>
    </p:spTree>
    <p:extLst>
      <p:ext uri="{BB962C8B-B14F-4D97-AF65-F5344CB8AC3E}">
        <p14:creationId xmlns:p14="http://schemas.microsoft.com/office/powerpoint/2010/main" val="1697250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communications</a:t>
            </a:r>
            <a:endParaRPr lang="en-US" b="1" dirty="0">
              <a:solidFill>
                <a:schemeClr val="accent1"/>
              </a:solidFill>
            </a:endParaRPr>
          </a:p>
        </p:txBody>
      </p:sp>
      <p:sp>
        <p:nvSpPr>
          <p:cNvPr id="4" name="Content Placeholder 3"/>
          <p:cNvSpPr>
            <a:spLocks noGrp="1"/>
          </p:cNvSpPr>
          <p:nvPr>
            <p:ph idx="1"/>
          </p:nvPr>
        </p:nvSpPr>
        <p:spPr/>
        <p:txBody>
          <a:bodyPr>
            <a:normAutofit/>
          </a:bodyPr>
          <a:lstStyle/>
          <a:p>
            <a:pPr algn="just"/>
            <a:r>
              <a:rPr lang="en-US" dirty="0"/>
              <a:t>Choices that can affect communications performance</a:t>
            </a:r>
          </a:p>
          <a:p>
            <a:pPr lvl="1" algn="just"/>
            <a:r>
              <a:rPr lang="en-US" dirty="0"/>
              <a:t>Which implementation for a given model should be used? e.g. one MPI implementation may be faster on a given hardware platform than another </a:t>
            </a:r>
          </a:p>
          <a:p>
            <a:pPr lvl="1" algn="just"/>
            <a:r>
              <a:rPr lang="en-US" dirty="0"/>
              <a:t>What type of communication operations should be used? E.g. asynchronous communication operations can improve overall program performance</a:t>
            </a:r>
          </a:p>
          <a:p>
            <a:pPr lvl="1" algn="just"/>
            <a:r>
              <a:rPr lang="en-US" dirty="0"/>
              <a:t>Network fabric - different platforms use different networks. Some networks perform better than others</a:t>
            </a:r>
          </a:p>
        </p:txBody>
      </p:sp>
    </p:spTree>
    <p:extLst>
      <p:ext uri="{BB962C8B-B14F-4D97-AF65-F5344CB8AC3E}">
        <p14:creationId xmlns:p14="http://schemas.microsoft.com/office/powerpoint/2010/main" val="950539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Synchronization</a:t>
            </a:r>
            <a:endParaRPr lang="en-US" b="1" dirty="0">
              <a:solidFill>
                <a:schemeClr val="accent1"/>
              </a:solidFill>
            </a:endParaRPr>
          </a:p>
        </p:txBody>
      </p:sp>
      <p:sp>
        <p:nvSpPr>
          <p:cNvPr id="4" name="Content Placeholder 3"/>
          <p:cNvSpPr>
            <a:spLocks noGrp="1"/>
          </p:cNvSpPr>
          <p:nvPr>
            <p:ph idx="1"/>
          </p:nvPr>
        </p:nvSpPr>
        <p:spPr/>
        <p:txBody>
          <a:bodyPr>
            <a:normAutofit/>
          </a:bodyPr>
          <a:lstStyle/>
          <a:p>
            <a:pPr algn="just"/>
            <a:r>
              <a:rPr lang="en-US" dirty="0"/>
              <a:t>Managing the sequence of work and the tasks performing it is a critical design consideration for most parallel programs</a:t>
            </a:r>
          </a:p>
          <a:p>
            <a:pPr algn="just"/>
            <a:r>
              <a:rPr lang="en-US" dirty="0"/>
              <a:t>Can be a significant factor in program performance (or lack of it)</a:t>
            </a:r>
          </a:p>
          <a:p>
            <a:pPr algn="just"/>
            <a:r>
              <a:rPr lang="en-US" dirty="0"/>
              <a:t>Often requires "serialization" of segments of the program.</a:t>
            </a:r>
          </a:p>
        </p:txBody>
      </p:sp>
    </p:spTree>
    <p:extLst>
      <p:ext uri="{BB962C8B-B14F-4D97-AF65-F5344CB8AC3E}">
        <p14:creationId xmlns:p14="http://schemas.microsoft.com/office/powerpoint/2010/main" val="781017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E7EA0-EE73-2F5B-3BA8-1B15D79677F2}"/>
              </a:ext>
            </a:extLst>
          </p:cNvPr>
          <p:cNvSpPr>
            <a:spLocks noGrp="1"/>
          </p:cNvSpPr>
          <p:nvPr>
            <p:ph type="title"/>
          </p:nvPr>
        </p:nvSpPr>
        <p:spPr/>
        <p:txBody>
          <a:bodyPr/>
          <a:lstStyle/>
          <a:p>
            <a:r>
              <a:rPr lang="en-US" dirty="0"/>
              <a:t>MPP High Availability through Redundancy </a:t>
            </a:r>
            <a:endParaRPr lang="LID4096" dirty="0"/>
          </a:p>
        </p:txBody>
      </p:sp>
      <p:sp>
        <p:nvSpPr>
          <p:cNvPr id="5" name="Content Placeholder 4">
            <a:extLst>
              <a:ext uri="{FF2B5EF4-FFF2-40B4-BE49-F238E27FC236}">
                <a16:creationId xmlns:a16="http://schemas.microsoft.com/office/drawing/2014/main" id="{A7F9E6E0-B7BE-5A15-48C5-BA105DE11F90}"/>
              </a:ext>
            </a:extLst>
          </p:cNvPr>
          <p:cNvSpPr>
            <a:spLocks noGrp="1"/>
          </p:cNvSpPr>
          <p:nvPr>
            <p:ph idx="1"/>
          </p:nvPr>
        </p:nvSpPr>
        <p:spPr/>
        <p:txBody>
          <a:bodyPr/>
          <a:lstStyle/>
          <a:p>
            <a:pPr algn="just"/>
            <a:r>
              <a:rPr lang="en-US" dirty="0"/>
              <a:t>When designing robust, highly available systems three terms are often used together: reliability, availability, and serviceability (RAS)</a:t>
            </a:r>
          </a:p>
          <a:p>
            <a:pPr algn="just"/>
            <a:r>
              <a:rPr lang="en-US" dirty="0"/>
              <a:t>Availability and Failure Rate</a:t>
            </a:r>
          </a:p>
          <a:p>
            <a:pPr lvl="1" algn="just"/>
            <a:r>
              <a:rPr lang="en-US" dirty="0"/>
              <a:t>Availability = MTTF/(MTTF + MTTR)</a:t>
            </a:r>
          </a:p>
          <a:p>
            <a:pPr algn="just"/>
            <a:r>
              <a:rPr lang="en-US" dirty="0"/>
              <a:t>Planned versus Unplanned Failure</a:t>
            </a:r>
          </a:p>
          <a:p>
            <a:pPr algn="just"/>
            <a:r>
              <a:rPr lang="en-US" dirty="0"/>
              <a:t>Redundancy Techniques</a:t>
            </a:r>
          </a:p>
        </p:txBody>
      </p:sp>
    </p:spTree>
    <p:extLst>
      <p:ext uri="{BB962C8B-B14F-4D97-AF65-F5344CB8AC3E}">
        <p14:creationId xmlns:p14="http://schemas.microsoft.com/office/powerpoint/2010/main" val="4123571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6672-01A6-5501-2352-06A0D637CEB6}"/>
              </a:ext>
            </a:extLst>
          </p:cNvPr>
          <p:cNvSpPr>
            <a:spLocks noGrp="1"/>
          </p:cNvSpPr>
          <p:nvPr>
            <p:ph type="title"/>
          </p:nvPr>
        </p:nvSpPr>
        <p:spPr/>
        <p:txBody>
          <a:bodyPr/>
          <a:lstStyle/>
          <a:p>
            <a:r>
              <a:rPr lang="en-US" dirty="0"/>
              <a:t>Fault-Tolerant Cluster Configurations</a:t>
            </a:r>
            <a:endParaRPr lang="LID4096" dirty="0"/>
          </a:p>
        </p:txBody>
      </p:sp>
      <p:sp>
        <p:nvSpPr>
          <p:cNvPr id="3" name="Content Placeholder 2">
            <a:extLst>
              <a:ext uri="{FF2B5EF4-FFF2-40B4-BE49-F238E27FC236}">
                <a16:creationId xmlns:a16="http://schemas.microsoft.com/office/drawing/2014/main" id="{42346159-8787-A3A4-A126-1D97F969AA27}"/>
              </a:ext>
            </a:extLst>
          </p:cNvPr>
          <p:cNvSpPr>
            <a:spLocks noGrp="1"/>
          </p:cNvSpPr>
          <p:nvPr>
            <p:ph idx="1"/>
          </p:nvPr>
        </p:nvSpPr>
        <p:spPr/>
        <p:txBody>
          <a:bodyPr>
            <a:normAutofit lnSpcReduction="10000"/>
          </a:bodyPr>
          <a:lstStyle/>
          <a:p>
            <a:pPr algn="just"/>
            <a:r>
              <a:rPr lang="en-US" sz="3600" dirty="0"/>
              <a:t>Level of availability increases from standby to active and fault-tolerant cluster configurations. </a:t>
            </a:r>
          </a:p>
          <a:p>
            <a:pPr algn="just"/>
            <a:r>
              <a:rPr lang="en-US" sz="3600" dirty="0"/>
              <a:t>Failback refers to the ability of a recovered node returning to normal operation after repair or maintenance. </a:t>
            </a:r>
          </a:p>
          <a:p>
            <a:pPr algn="just"/>
            <a:r>
              <a:rPr lang="en-US" sz="3600" dirty="0"/>
              <a:t>Activeness refers to whether the node is used in active work during normal operation.</a:t>
            </a:r>
          </a:p>
        </p:txBody>
      </p:sp>
    </p:spTree>
    <p:extLst>
      <p:ext uri="{BB962C8B-B14F-4D97-AF65-F5344CB8AC3E}">
        <p14:creationId xmlns:p14="http://schemas.microsoft.com/office/powerpoint/2010/main" val="1047228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6672-01A6-5501-2352-06A0D637CEB6}"/>
              </a:ext>
            </a:extLst>
          </p:cNvPr>
          <p:cNvSpPr>
            <a:spLocks noGrp="1"/>
          </p:cNvSpPr>
          <p:nvPr>
            <p:ph type="title"/>
          </p:nvPr>
        </p:nvSpPr>
        <p:spPr/>
        <p:txBody>
          <a:bodyPr/>
          <a:lstStyle/>
          <a:p>
            <a:r>
              <a:rPr lang="en-US" dirty="0"/>
              <a:t>Fault-Tolerant Cluster Configurations</a:t>
            </a:r>
            <a:endParaRPr lang="LID4096" dirty="0"/>
          </a:p>
        </p:txBody>
      </p:sp>
      <p:sp>
        <p:nvSpPr>
          <p:cNvPr id="3" name="Content Placeholder 2">
            <a:extLst>
              <a:ext uri="{FF2B5EF4-FFF2-40B4-BE49-F238E27FC236}">
                <a16:creationId xmlns:a16="http://schemas.microsoft.com/office/drawing/2014/main" id="{42346159-8787-A3A4-A126-1D97F969AA27}"/>
              </a:ext>
            </a:extLst>
          </p:cNvPr>
          <p:cNvSpPr>
            <a:spLocks noGrp="1"/>
          </p:cNvSpPr>
          <p:nvPr>
            <p:ph idx="1"/>
          </p:nvPr>
        </p:nvSpPr>
        <p:spPr/>
        <p:txBody>
          <a:bodyPr>
            <a:normAutofit/>
          </a:bodyPr>
          <a:lstStyle/>
          <a:p>
            <a:r>
              <a:rPr lang="en-US" dirty="0"/>
              <a:t>Hot standby server clusters</a:t>
            </a:r>
          </a:p>
          <a:p>
            <a:r>
              <a:rPr lang="en-US" dirty="0"/>
              <a:t>Active-takeover clusters</a:t>
            </a:r>
          </a:p>
          <a:p>
            <a:r>
              <a:rPr lang="en-US" dirty="0"/>
              <a:t>Failover cluster </a:t>
            </a:r>
            <a:endParaRPr lang="LID4096" dirty="0"/>
          </a:p>
        </p:txBody>
      </p:sp>
    </p:spTree>
    <p:extLst>
      <p:ext uri="{BB962C8B-B14F-4D97-AF65-F5344CB8AC3E}">
        <p14:creationId xmlns:p14="http://schemas.microsoft.com/office/powerpoint/2010/main" val="3555011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256270" cy="1325563"/>
          </a:xfrm>
        </p:spPr>
        <p:txBody>
          <a:bodyPr/>
          <a:lstStyle/>
          <a:p>
            <a:r>
              <a:rPr lang="en-US" dirty="0"/>
              <a:t>Fault-Tolerant Cluster Configurations</a:t>
            </a:r>
          </a:p>
        </p:txBody>
      </p:sp>
      <p:sp>
        <p:nvSpPr>
          <p:cNvPr id="3" name="Content Placeholder 2"/>
          <p:cNvSpPr>
            <a:spLocks noGrp="1"/>
          </p:cNvSpPr>
          <p:nvPr>
            <p:ph idx="1"/>
          </p:nvPr>
        </p:nvSpPr>
        <p:spPr>
          <a:xfrm>
            <a:off x="628650" y="1825624"/>
            <a:ext cx="7886700" cy="4773295"/>
          </a:xfrm>
        </p:spPr>
        <p:txBody>
          <a:bodyPr>
            <a:normAutofit fontScale="70000" lnSpcReduction="20000"/>
          </a:bodyPr>
          <a:lstStyle/>
          <a:p>
            <a:pPr algn="just"/>
            <a:r>
              <a:rPr lang="en-US" sz="2200" b="1" dirty="0"/>
              <a:t>Hot standby server clusters</a:t>
            </a:r>
          </a:p>
          <a:p>
            <a:pPr lvl="1" algn="just"/>
            <a:r>
              <a:rPr lang="en-US" sz="2200" dirty="0">
                <a:solidFill>
                  <a:srgbClr val="000000"/>
                </a:solidFill>
                <a:latin typeface="AdvOTf9433e2d"/>
              </a:rPr>
              <a:t>Only the primary node is actively doing all the useful work normally. </a:t>
            </a:r>
          </a:p>
          <a:p>
            <a:pPr lvl="1" algn="just"/>
            <a:r>
              <a:rPr lang="en-US" sz="2200" dirty="0">
                <a:solidFill>
                  <a:srgbClr val="000000"/>
                </a:solidFill>
                <a:latin typeface="AdvOTf9433e2d"/>
              </a:rPr>
              <a:t>Standby node is powered on (hot) and running some monitoring programs to communicate heartbeat signals to check the status of the primary node but is not actively running other useful workloads. </a:t>
            </a:r>
          </a:p>
          <a:p>
            <a:pPr lvl="1" algn="just"/>
            <a:r>
              <a:rPr lang="en-US" sz="2200" dirty="0">
                <a:solidFill>
                  <a:srgbClr val="000000"/>
                </a:solidFill>
                <a:latin typeface="AdvOTf9433e2d"/>
              </a:rPr>
              <a:t>The primary node must mirror any data to shared disk storage, which is accessible by the standby node. </a:t>
            </a:r>
          </a:p>
          <a:p>
            <a:pPr lvl="1" algn="just"/>
            <a:r>
              <a:rPr lang="en-US" sz="2200" dirty="0">
                <a:solidFill>
                  <a:srgbClr val="000000"/>
                </a:solidFill>
                <a:latin typeface="AdvOTf9433e2d"/>
              </a:rPr>
              <a:t>The standby node requires a second copy of data.</a:t>
            </a:r>
            <a:r>
              <a:rPr lang="en-US" sz="2200" dirty="0"/>
              <a:t> </a:t>
            </a:r>
          </a:p>
          <a:p>
            <a:pPr algn="just"/>
            <a:r>
              <a:rPr lang="en-US" sz="2200" b="1" dirty="0">
                <a:solidFill>
                  <a:srgbClr val="000000"/>
                </a:solidFill>
                <a:latin typeface="AdvOT9d60b855.B"/>
              </a:rPr>
              <a:t>Active-takeover clusters</a:t>
            </a:r>
            <a:r>
              <a:rPr lang="en-US" sz="2200" dirty="0">
                <a:solidFill>
                  <a:srgbClr val="000000"/>
                </a:solidFill>
                <a:latin typeface="AdvOT9d60b855.B"/>
              </a:rPr>
              <a:t> </a:t>
            </a:r>
          </a:p>
          <a:p>
            <a:pPr lvl="1" algn="just"/>
            <a:r>
              <a:rPr lang="en-US" sz="1800" dirty="0">
                <a:solidFill>
                  <a:srgbClr val="000000"/>
                </a:solidFill>
                <a:latin typeface="AdvOTf9433e2d"/>
              </a:rPr>
              <a:t>In this case, the architecture is symmetric among multiple server nodes. Both servers are primary, doing useful work normally. Both failover and failback are often supported on both server nodes. When a node fails, the user applications fail over to the available node in the cluster. Depending on the time required to implement the failover, users may experience some delays or may lose some data that was not saved in the last checkpoint.</a:t>
            </a:r>
            <a:br>
              <a:rPr lang="en-US" sz="1800" dirty="0">
                <a:solidFill>
                  <a:srgbClr val="000000"/>
                </a:solidFill>
                <a:latin typeface="AdvOTf9433e2d"/>
              </a:rPr>
            </a:br>
            <a:endParaRPr lang="en-US" sz="1800" dirty="0">
              <a:solidFill>
                <a:srgbClr val="000000"/>
              </a:solidFill>
              <a:latin typeface="AdvOTf9433e2d"/>
            </a:endParaRPr>
          </a:p>
          <a:p>
            <a:pPr algn="just"/>
            <a:r>
              <a:rPr lang="en-US" sz="2200" b="1" dirty="0">
                <a:solidFill>
                  <a:srgbClr val="000000"/>
                </a:solidFill>
                <a:latin typeface="AdvOT9d60b855.B"/>
              </a:rPr>
              <a:t>Failover cluster</a:t>
            </a:r>
            <a:r>
              <a:rPr lang="en-US" sz="2200" dirty="0">
                <a:solidFill>
                  <a:srgbClr val="000000"/>
                </a:solidFill>
                <a:latin typeface="AdvOT9d60b855.B"/>
              </a:rPr>
              <a:t> </a:t>
            </a:r>
          </a:p>
          <a:p>
            <a:pPr lvl="1" algn="just"/>
            <a:r>
              <a:rPr lang="en-US" sz="1800" dirty="0">
                <a:solidFill>
                  <a:srgbClr val="000000"/>
                </a:solidFill>
                <a:latin typeface="AdvOTf9433e2d"/>
              </a:rPr>
              <a:t>This is probably the most important feature demanded in current clusters for commercial applications. When a component fails, this technique allows the remaining system to take over the services originally provided by the failed component. A failover mechanism must provide several functions, such as </a:t>
            </a:r>
            <a:r>
              <a:rPr lang="en-US" sz="1800" dirty="0">
                <a:solidFill>
                  <a:srgbClr val="000000"/>
                </a:solidFill>
                <a:latin typeface="AdvOTb4af3d5d.I"/>
              </a:rPr>
              <a:t>failure diagnosis</a:t>
            </a:r>
            <a:r>
              <a:rPr lang="en-US" sz="1800" dirty="0">
                <a:solidFill>
                  <a:srgbClr val="000000"/>
                </a:solidFill>
                <a:latin typeface="AdvOTf9433e2d"/>
              </a:rPr>
              <a:t>, </a:t>
            </a:r>
            <a:r>
              <a:rPr lang="en-US" sz="1800" dirty="0">
                <a:solidFill>
                  <a:srgbClr val="000000"/>
                </a:solidFill>
                <a:latin typeface="AdvOTb4af3d5d.I"/>
              </a:rPr>
              <a:t>failure notification</a:t>
            </a:r>
            <a:r>
              <a:rPr lang="en-US" sz="1800" dirty="0">
                <a:solidFill>
                  <a:srgbClr val="000000"/>
                </a:solidFill>
                <a:latin typeface="AdvOTf9433e2d"/>
              </a:rPr>
              <a:t>, and </a:t>
            </a:r>
            <a:r>
              <a:rPr lang="en-US" sz="1800" dirty="0">
                <a:solidFill>
                  <a:srgbClr val="000000"/>
                </a:solidFill>
                <a:latin typeface="AdvOTb4af3d5d.I"/>
              </a:rPr>
              <a:t>failure recovery</a:t>
            </a:r>
            <a:r>
              <a:rPr lang="en-US" sz="1800" dirty="0">
                <a:solidFill>
                  <a:srgbClr val="000000"/>
                </a:solidFill>
                <a:latin typeface="AdvOTf9433e2d"/>
              </a:rPr>
              <a:t>. Failure diagnosis refers to the detection of a failure and the location of the failed component that caused the failure. A commonly used technique is </a:t>
            </a:r>
            <a:r>
              <a:rPr lang="en-US" sz="1800" dirty="0">
                <a:solidFill>
                  <a:srgbClr val="000000"/>
                </a:solidFill>
                <a:latin typeface="AdvOTb4af3d5d.I"/>
              </a:rPr>
              <a:t>heartbeat</a:t>
            </a:r>
            <a:r>
              <a:rPr lang="en-US" sz="1800" dirty="0">
                <a:solidFill>
                  <a:srgbClr val="000000"/>
                </a:solidFill>
                <a:latin typeface="AdvOTf9433e2d"/>
              </a:rPr>
              <a:t>, whereby the cluster nodes send out a stream of heartbeat messages to one another. If the system does not receive the stream of heartbeat messages from a node, it can conclude that either the node or the network connection has failed</a:t>
            </a:r>
            <a:r>
              <a:rPr lang="en-US" sz="1800" dirty="0"/>
              <a:t>.</a:t>
            </a:r>
            <a:endParaRPr lang="LID4096" sz="1800" dirty="0"/>
          </a:p>
          <a:p>
            <a:endParaRPr lang="en-US" dirty="0"/>
          </a:p>
        </p:txBody>
      </p:sp>
    </p:spTree>
    <p:extLst>
      <p:ext uri="{BB962C8B-B14F-4D97-AF65-F5344CB8AC3E}">
        <p14:creationId xmlns:p14="http://schemas.microsoft.com/office/powerpoint/2010/main" val="3085212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Cluster Architecture</a:t>
            </a:r>
          </a:p>
        </p:txBody>
      </p:sp>
      <p:sp>
        <p:nvSpPr>
          <p:cNvPr id="3" name="TextBox 2"/>
          <p:cNvSpPr txBox="1"/>
          <p:nvPr/>
        </p:nvSpPr>
        <p:spPr>
          <a:xfrm>
            <a:off x="393382" y="1280160"/>
            <a:ext cx="8357235" cy="5909310"/>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t>The processing nodes are commodity workstations, PCs, or servers. </a:t>
            </a:r>
          </a:p>
          <a:p>
            <a:pPr marL="285750" indent="-285750" algn="just">
              <a:buFont typeface="Arial" panose="020B0604020202020204" pitchFamily="34" charset="0"/>
              <a:buChar char="•"/>
            </a:pPr>
            <a:r>
              <a:rPr lang="en-US" sz="1400" dirty="0"/>
              <a:t>These commodity nodes are easy to replace or upgrade with new generations of hardware. </a:t>
            </a:r>
          </a:p>
          <a:p>
            <a:pPr marL="285750" indent="-285750" algn="just">
              <a:buFont typeface="Arial" panose="020B0604020202020204" pitchFamily="34" charset="0"/>
              <a:buChar char="•"/>
            </a:pPr>
            <a:r>
              <a:rPr lang="en-US" sz="1400" dirty="0"/>
              <a:t>The node operating systems should be designed for multiuser, multitasking, and multithreaded applications. The nodes are interconnected by one or more fast commodity networks. </a:t>
            </a:r>
          </a:p>
          <a:p>
            <a:pPr marL="285750" indent="-285750" algn="just">
              <a:buFont typeface="Arial" panose="020B0604020202020204" pitchFamily="34" charset="0"/>
              <a:buChar char="•"/>
            </a:pPr>
            <a:r>
              <a:rPr lang="en-US" sz="1400" dirty="0"/>
              <a:t>These networks use standard communication protocols and operate at a speed that should be two orders of magnitude faster than that of the current TCP/IP speed over Ethernet. </a:t>
            </a:r>
          </a:p>
          <a:p>
            <a:pPr marL="285750" indent="-285750" algn="just">
              <a:buFont typeface="Arial" panose="020B0604020202020204" pitchFamily="34" charset="0"/>
              <a:buChar char="•"/>
            </a:pPr>
            <a:r>
              <a:rPr lang="en-US" sz="1400" dirty="0"/>
              <a:t>The network interface card is connected to the node’s standard I/O bus (e.g., PCI). When the processor or the operating system is changed, only the driver software needs to change. </a:t>
            </a:r>
          </a:p>
          <a:p>
            <a:pPr marL="285750" indent="-285750" algn="just">
              <a:buFont typeface="Arial" panose="020B0604020202020204" pitchFamily="34" charset="0"/>
              <a:buChar char="•"/>
            </a:pPr>
            <a:r>
              <a:rPr lang="en-US" sz="1400" dirty="0"/>
              <a:t>We desire to have a platform-independent cluster operating system, sitting on top of the node platforms. But such a cluster OS is not commercially available. </a:t>
            </a:r>
          </a:p>
          <a:p>
            <a:pPr marL="285750" indent="-285750" algn="just">
              <a:buFont typeface="Arial" panose="020B0604020202020204" pitchFamily="34" charset="0"/>
              <a:buChar char="•"/>
            </a:pPr>
            <a:r>
              <a:rPr lang="en-US" sz="1400" dirty="0"/>
              <a:t>Instead, we can deploy some cluster middleware to glue together all node platforms at the user space. </a:t>
            </a:r>
          </a:p>
          <a:p>
            <a:pPr marL="285750" indent="-285750" algn="just">
              <a:buFont typeface="Arial" panose="020B0604020202020204" pitchFamily="34" charset="0"/>
              <a:buChar char="•"/>
            </a:pPr>
            <a:r>
              <a:rPr lang="en-US" sz="1400" dirty="0"/>
              <a:t>An availability middleware offers HA services.</a:t>
            </a:r>
          </a:p>
          <a:p>
            <a:pPr marL="285750" indent="-285750" algn="just">
              <a:buFont typeface="Arial" panose="020B0604020202020204" pitchFamily="34" charset="0"/>
              <a:buChar char="•"/>
            </a:pPr>
            <a:r>
              <a:rPr lang="en-US" sz="1400" dirty="0"/>
              <a:t>An SSI layer provides a single entry point, a single file hierarchy, a single point of control, and a single job management system. </a:t>
            </a:r>
          </a:p>
          <a:p>
            <a:pPr marL="285750" indent="-285750" algn="just">
              <a:buFont typeface="Arial" panose="020B0604020202020204" pitchFamily="34" charset="0"/>
              <a:buChar char="•"/>
            </a:pPr>
            <a:r>
              <a:rPr lang="en-US" sz="1400" dirty="0"/>
              <a:t>Single memory may be realized with the help of the compiler or a runtime library. </a:t>
            </a:r>
          </a:p>
          <a:p>
            <a:pPr marL="285750" indent="-285750" algn="just">
              <a:buFont typeface="Arial" panose="020B0604020202020204" pitchFamily="34" charset="0"/>
              <a:buChar char="•"/>
            </a:pPr>
            <a:r>
              <a:rPr lang="en-US" sz="1400" dirty="0"/>
              <a:t>A single process space is not necessarily supported. </a:t>
            </a:r>
          </a:p>
          <a:p>
            <a:pPr marL="285750" indent="-285750" algn="just">
              <a:buFont typeface="Arial" panose="020B0604020202020204" pitchFamily="34" charset="0"/>
              <a:buChar char="•"/>
            </a:pPr>
            <a:r>
              <a:rPr lang="en-US" sz="1400" dirty="0"/>
              <a:t>In general, an idealized cluster is supported by three subsystems. </a:t>
            </a:r>
          </a:p>
          <a:p>
            <a:pPr marL="285750" indent="-285750" algn="just">
              <a:buFont typeface="Arial" panose="020B0604020202020204" pitchFamily="34" charset="0"/>
              <a:buChar char="•"/>
            </a:pPr>
            <a:r>
              <a:rPr lang="en-US" sz="1400" dirty="0"/>
              <a:t>First, conventional databases and OLTP monitors offer users a desktop environment in which to use the cluster. </a:t>
            </a:r>
          </a:p>
          <a:p>
            <a:pPr marL="285750" indent="-285750" algn="just">
              <a:buFont typeface="Arial" panose="020B0604020202020204" pitchFamily="34" charset="0"/>
              <a:buChar char="•"/>
            </a:pPr>
            <a:r>
              <a:rPr lang="en-US" sz="1400" dirty="0"/>
              <a:t>In addition to running sequential user programs, the cluster supports parallel programming based on standard languages and communication libraries using PVM, MPI, or </a:t>
            </a:r>
            <a:r>
              <a:rPr lang="en-US" sz="1400" dirty="0" err="1"/>
              <a:t>OpenMP</a:t>
            </a:r>
            <a:r>
              <a:rPr lang="en-US" sz="1400" dirty="0"/>
              <a:t>. </a:t>
            </a:r>
          </a:p>
          <a:p>
            <a:pPr marL="285750" indent="-285750" algn="just">
              <a:buFont typeface="Arial" panose="020B0604020202020204" pitchFamily="34" charset="0"/>
              <a:buChar char="•"/>
            </a:pPr>
            <a:r>
              <a:rPr lang="en-US" sz="1400" dirty="0"/>
              <a:t>The programming environment also includes tools for debugging, profiling, monitoring, and so forth. </a:t>
            </a:r>
          </a:p>
          <a:p>
            <a:pPr marL="285750" indent="-285750" algn="just">
              <a:buFont typeface="Arial" panose="020B0604020202020204" pitchFamily="34" charset="0"/>
              <a:buChar char="•"/>
            </a:pPr>
            <a:r>
              <a:rPr lang="en-US" sz="1400" dirty="0"/>
              <a:t>A user interface subsystem is needed to combine the advantages of the web interface and the Windows GUI. It should also provide user-friendly links to various programming environments, job management tools, hypertext, and search support so that users can easily get help in programming the computer cluster.</a:t>
            </a:r>
            <a:endParaRPr lang="LID4096" sz="1400" dirty="0"/>
          </a:p>
          <a:p>
            <a:endParaRPr lang="en-US" sz="1400" dirty="0"/>
          </a:p>
        </p:txBody>
      </p:sp>
    </p:spTree>
    <p:extLst>
      <p:ext uri="{BB962C8B-B14F-4D97-AF65-F5344CB8AC3E}">
        <p14:creationId xmlns:p14="http://schemas.microsoft.com/office/powerpoint/2010/main" val="1273594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D5B9A-D615-4D78-9D1C-511193340F0E}"/>
              </a:ext>
            </a:extLst>
          </p:cNvPr>
          <p:cNvSpPr>
            <a:spLocks noGrp="1"/>
          </p:cNvSpPr>
          <p:nvPr>
            <p:ph type="title"/>
          </p:nvPr>
        </p:nvSpPr>
        <p:spPr>
          <a:xfrm>
            <a:off x="-559191" y="2306468"/>
            <a:ext cx="10515600" cy="1325563"/>
          </a:xfrm>
        </p:spPr>
        <p:txBody>
          <a:bodyPr/>
          <a:lstStyle/>
          <a:p>
            <a:pPr algn="ctr"/>
            <a:r>
              <a:rPr lang="en-US" b="1" i="1" dirty="0"/>
              <a:t>That’s all for today!! </a:t>
            </a:r>
          </a:p>
        </p:txBody>
      </p:sp>
    </p:spTree>
    <p:extLst>
      <p:ext uri="{BB962C8B-B14F-4D97-AF65-F5344CB8AC3E}">
        <p14:creationId xmlns:p14="http://schemas.microsoft.com/office/powerpoint/2010/main" val="1990809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C13A1-91A1-77D4-42A1-40802DF8A7A0}"/>
              </a:ext>
            </a:extLst>
          </p:cNvPr>
          <p:cNvSpPr>
            <a:spLocks noGrp="1"/>
          </p:cNvSpPr>
          <p:nvPr>
            <p:ph type="title"/>
          </p:nvPr>
        </p:nvSpPr>
        <p:spPr/>
        <p:txBody>
          <a:bodyPr/>
          <a:lstStyle/>
          <a:p>
            <a:r>
              <a:rPr lang="en-US" dirty="0"/>
              <a:t>How does Cluster look?</a:t>
            </a:r>
            <a:endParaRPr lang="LID4096" dirty="0"/>
          </a:p>
        </p:txBody>
      </p:sp>
      <p:pic>
        <p:nvPicPr>
          <p:cNvPr id="1026" name="Picture 2">
            <a:extLst>
              <a:ext uri="{FF2B5EF4-FFF2-40B4-BE49-F238E27FC236}">
                <a16:creationId xmlns:a16="http://schemas.microsoft.com/office/drawing/2014/main" id="{9B1C1A68-A8CA-E55E-1857-C7C7A0E84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336" y="1321357"/>
            <a:ext cx="2935014" cy="43326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1529FF3-4749-99EB-01E9-B9B1EEF954C5}"/>
              </a:ext>
            </a:extLst>
          </p:cNvPr>
          <p:cNvSpPr txBox="1"/>
          <p:nvPr/>
        </p:nvSpPr>
        <p:spPr>
          <a:xfrm>
            <a:off x="6058163" y="5866923"/>
            <a:ext cx="3983421" cy="369332"/>
          </a:xfrm>
          <a:prstGeom prst="rect">
            <a:avLst/>
          </a:prstGeom>
          <a:noFill/>
        </p:spPr>
        <p:txBody>
          <a:bodyPr wrap="square" rtlCol="0">
            <a:spAutoFit/>
          </a:bodyPr>
          <a:lstStyle/>
          <a:p>
            <a:r>
              <a:rPr lang="en-US" dirty="0"/>
              <a:t>Simple home-based cluster</a:t>
            </a:r>
            <a:endParaRPr lang="LID4096" dirty="0"/>
          </a:p>
        </p:txBody>
      </p:sp>
      <p:pic>
        <p:nvPicPr>
          <p:cNvPr id="1028" name="Picture 4">
            <a:extLst>
              <a:ext uri="{FF2B5EF4-FFF2-40B4-BE49-F238E27FC236}">
                <a16:creationId xmlns:a16="http://schemas.microsoft.com/office/drawing/2014/main" id="{9829BF9D-172B-36EE-A075-1C42AFFFC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08" y="1321357"/>
            <a:ext cx="4602349" cy="41802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F96AC1-AF26-0C1C-EF36-45EA701A77CE}"/>
              </a:ext>
            </a:extLst>
          </p:cNvPr>
          <p:cNvSpPr txBox="1"/>
          <p:nvPr/>
        </p:nvSpPr>
        <p:spPr>
          <a:xfrm>
            <a:off x="340009" y="5963940"/>
            <a:ext cx="4602349" cy="646331"/>
          </a:xfrm>
          <a:prstGeom prst="rect">
            <a:avLst/>
          </a:prstGeom>
          <a:noFill/>
        </p:spPr>
        <p:txBody>
          <a:bodyPr wrap="square" rtlCol="0">
            <a:spAutoFit/>
          </a:bodyPr>
          <a:lstStyle/>
          <a:p>
            <a:r>
              <a:rPr lang="en-US" dirty="0"/>
              <a:t>A load balancing cluster with two servers and N user stations.</a:t>
            </a:r>
            <a:endParaRPr lang="LID4096" dirty="0"/>
          </a:p>
        </p:txBody>
      </p:sp>
    </p:spTree>
    <p:extLst>
      <p:ext uri="{BB962C8B-B14F-4D97-AF65-F5344CB8AC3E}">
        <p14:creationId xmlns:p14="http://schemas.microsoft.com/office/powerpoint/2010/main" val="66670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BA1A-5681-F785-0F92-BF4D3943204C}"/>
              </a:ext>
            </a:extLst>
          </p:cNvPr>
          <p:cNvSpPr>
            <a:spLocks noGrp="1"/>
          </p:cNvSpPr>
          <p:nvPr>
            <p:ph type="title"/>
          </p:nvPr>
        </p:nvSpPr>
        <p:spPr/>
        <p:txBody>
          <a:bodyPr/>
          <a:lstStyle/>
          <a:p>
            <a:r>
              <a:rPr lang="en-US" dirty="0"/>
              <a:t>Cluster System Interconnects</a:t>
            </a:r>
            <a:endParaRPr lang="LID4096" dirty="0"/>
          </a:p>
        </p:txBody>
      </p:sp>
      <p:pic>
        <p:nvPicPr>
          <p:cNvPr id="5" name="Picture 4">
            <a:extLst>
              <a:ext uri="{FF2B5EF4-FFF2-40B4-BE49-F238E27FC236}">
                <a16:creationId xmlns:a16="http://schemas.microsoft.com/office/drawing/2014/main" id="{3D334A1B-71BB-9660-CB23-C8CE10CAB142}"/>
              </a:ext>
            </a:extLst>
          </p:cNvPr>
          <p:cNvPicPr>
            <a:picLocks noChangeAspect="1"/>
          </p:cNvPicPr>
          <p:nvPr/>
        </p:nvPicPr>
        <p:blipFill>
          <a:blip r:embed="rId2"/>
          <a:stretch>
            <a:fillRect/>
          </a:stretch>
        </p:blipFill>
        <p:spPr>
          <a:xfrm>
            <a:off x="628650" y="1690688"/>
            <a:ext cx="7555230" cy="4344352"/>
          </a:xfrm>
          <a:prstGeom prst="rect">
            <a:avLst/>
          </a:prstGeom>
        </p:spPr>
      </p:pic>
    </p:spTree>
    <p:extLst>
      <p:ext uri="{BB962C8B-B14F-4D97-AF65-F5344CB8AC3E}">
        <p14:creationId xmlns:p14="http://schemas.microsoft.com/office/powerpoint/2010/main" val="3391081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39F42-E35C-3F47-FDC3-24D827F002BD}"/>
              </a:ext>
            </a:extLst>
          </p:cNvPr>
          <p:cNvSpPr>
            <a:spLocks noGrp="1"/>
          </p:cNvSpPr>
          <p:nvPr>
            <p:ph type="title"/>
          </p:nvPr>
        </p:nvSpPr>
        <p:spPr/>
        <p:txBody>
          <a:bodyPr/>
          <a:lstStyle/>
          <a:p>
            <a:r>
              <a:rPr lang="en-US" dirty="0"/>
              <a:t>Node Architectures and MPP Packaging</a:t>
            </a:r>
            <a:endParaRPr lang="LID4096" dirty="0"/>
          </a:p>
        </p:txBody>
      </p:sp>
      <p:sp>
        <p:nvSpPr>
          <p:cNvPr id="3" name="Content Placeholder 2">
            <a:extLst>
              <a:ext uri="{FF2B5EF4-FFF2-40B4-BE49-F238E27FC236}">
                <a16:creationId xmlns:a16="http://schemas.microsoft.com/office/drawing/2014/main" id="{3F0C1A8E-180F-D593-335F-4E9A3E6A4253}"/>
              </a:ext>
            </a:extLst>
          </p:cNvPr>
          <p:cNvSpPr>
            <a:spLocks noGrp="1"/>
          </p:cNvSpPr>
          <p:nvPr>
            <p:ph idx="1"/>
          </p:nvPr>
        </p:nvSpPr>
        <p:spPr>
          <a:xfrm>
            <a:off x="266526" y="2145665"/>
            <a:ext cx="3756833" cy="3797935"/>
          </a:xfrm>
        </p:spPr>
        <p:txBody>
          <a:bodyPr>
            <a:normAutofit fontScale="92500" lnSpcReduction="20000"/>
          </a:bodyPr>
          <a:lstStyle/>
          <a:p>
            <a:r>
              <a:rPr lang="en-US" dirty="0"/>
              <a:t>Cluster nodes are classified as: compute nodes and service nodes.</a:t>
            </a:r>
          </a:p>
          <a:p>
            <a:r>
              <a:rPr lang="en-US" dirty="0"/>
              <a:t>For MPP clusters, the compute nodes dominate in system cost, because we may have 1,000 times more compute nodes than service nodes in a single large clustered system.</a:t>
            </a:r>
          </a:p>
          <a:p>
            <a:endParaRPr lang="LID4096" dirty="0"/>
          </a:p>
        </p:txBody>
      </p:sp>
      <p:pic>
        <p:nvPicPr>
          <p:cNvPr id="5" name="Picture 4">
            <a:extLst>
              <a:ext uri="{FF2B5EF4-FFF2-40B4-BE49-F238E27FC236}">
                <a16:creationId xmlns:a16="http://schemas.microsoft.com/office/drawing/2014/main" id="{1FD3690E-6CED-5F4F-D10B-02E222E21C0C}"/>
              </a:ext>
            </a:extLst>
          </p:cNvPr>
          <p:cNvPicPr>
            <a:picLocks noChangeAspect="1"/>
          </p:cNvPicPr>
          <p:nvPr/>
        </p:nvPicPr>
        <p:blipFill rotWithShape="1">
          <a:blip r:embed="rId3"/>
          <a:srcRect l="3048" t="6420"/>
          <a:stretch/>
        </p:blipFill>
        <p:spPr>
          <a:xfrm>
            <a:off x="3886201" y="1420813"/>
            <a:ext cx="5071110" cy="475615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7563600" y="1566000"/>
              <a:ext cx="1312560" cy="339120"/>
            </p14:xfrm>
          </p:contentPart>
        </mc:Choice>
        <mc:Fallback xmlns="">
          <p:pic>
            <p:nvPicPr>
              <p:cNvPr id="4" name="Ink 3"/>
              <p:cNvPicPr/>
              <p:nvPr/>
            </p:nvPicPr>
            <p:blipFill>
              <a:blip r:embed="rId5"/>
              <a:stretch>
                <a:fillRect/>
              </a:stretch>
            </p:blipFill>
            <p:spPr>
              <a:xfrm>
                <a:off x="7554240" y="1556640"/>
                <a:ext cx="1331280" cy="357840"/>
              </a:xfrm>
              <a:prstGeom prst="rect">
                <a:avLst/>
              </a:prstGeom>
            </p:spPr>
          </p:pic>
        </mc:Fallback>
      </mc:AlternateContent>
    </p:spTree>
    <p:extLst>
      <p:ext uri="{BB962C8B-B14F-4D97-AF65-F5344CB8AC3E}">
        <p14:creationId xmlns:p14="http://schemas.microsoft.com/office/powerpoint/2010/main" val="3522334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 Architectures and MPP Packaging</a:t>
            </a:r>
          </a:p>
        </p:txBody>
      </p:sp>
      <p:sp>
        <p:nvSpPr>
          <p:cNvPr id="3" name="Content Placeholder 2"/>
          <p:cNvSpPr>
            <a:spLocks noGrp="1"/>
          </p:cNvSpPr>
          <p:nvPr>
            <p:ph idx="1"/>
          </p:nvPr>
        </p:nvSpPr>
        <p:spPr/>
        <p:txBody>
          <a:bodyPr>
            <a:normAutofit fontScale="85000" lnSpcReduction="10000"/>
          </a:bodyPr>
          <a:lstStyle/>
          <a:p>
            <a:pPr algn="just"/>
            <a:r>
              <a:rPr lang="en-US" b="1" dirty="0"/>
              <a:t>Compute nodes</a:t>
            </a:r>
            <a:r>
              <a:rPr lang="en-US" dirty="0"/>
              <a:t> appear in larger quantities mainly used for largescale searching or parallel floating-point computations. </a:t>
            </a:r>
            <a:r>
              <a:rPr lang="en-US" b="1" dirty="0"/>
              <a:t>Service nodes </a:t>
            </a:r>
            <a:r>
              <a:rPr lang="en-US" dirty="0"/>
              <a:t>could be built with different processors mainly used to handle I/O, file access, and system monitoring. </a:t>
            </a:r>
          </a:p>
          <a:p>
            <a:pPr algn="just"/>
            <a:r>
              <a:rPr lang="en-US" dirty="0"/>
              <a:t>In the past, most MPPs are built with a homogeneous architecture by interconnecting a large number of the same compute nodes. In 2010, the Cray XT5 Jaguar system was built with 224,162 AMD Opteron processors with six cores each. The Tiahe-1A adopted a hybrid node design using two Xeon CPUs plus two AMD GPUs per each compute node. The GPU could be replaced by special floating-point accelerators. A homogeneous node design makes it easier to program and maintain the system.</a:t>
            </a:r>
            <a:endParaRPr lang="LID4096" dirty="0"/>
          </a:p>
          <a:p>
            <a:endParaRPr lang="en-US" dirty="0"/>
          </a:p>
        </p:txBody>
      </p:sp>
    </p:spTree>
    <p:extLst>
      <p:ext uri="{BB962C8B-B14F-4D97-AF65-F5344CB8AC3E}">
        <p14:creationId xmlns:p14="http://schemas.microsoft.com/office/powerpoint/2010/main" val="1485218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BCC6-F29D-BE4F-36B0-893B9905D93A}"/>
              </a:ext>
            </a:extLst>
          </p:cNvPr>
          <p:cNvSpPr>
            <a:spLocks noGrp="1"/>
          </p:cNvSpPr>
          <p:nvPr>
            <p:ph type="title"/>
          </p:nvPr>
        </p:nvSpPr>
        <p:spPr/>
        <p:txBody>
          <a:bodyPr/>
          <a:lstStyle/>
          <a:p>
            <a:r>
              <a:rPr lang="en-US" dirty="0"/>
              <a:t>Hardware, Software, and Middleware Support</a:t>
            </a:r>
            <a:endParaRPr lang="LID4096" dirty="0"/>
          </a:p>
        </p:txBody>
      </p:sp>
      <p:sp>
        <p:nvSpPr>
          <p:cNvPr id="3" name="Content Placeholder 2">
            <a:extLst>
              <a:ext uri="{FF2B5EF4-FFF2-40B4-BE49-F238E27FC236}">
                <a16:creationId xmlns:a16="http://schemas.microsoft.com/office/drawing/2014/main" id="{8D9BD668-E708-AC04-02F9-17BB063CE8A7}"/>
              </a:ext>
            </a:extLst>
          </p:cNvPr>
          <p:cNvSpPr>
            <a:spLocks noGrp="1"/>
          </p:cNvSpPr>
          <p:nvPr>
            <p:ph idx="1"/>
          </p:nvPr>
        </p:nvSpPr>
        <p:spPr>
          <a:xfrm>
            <a:off x="152400" y="1825625"/>
            <a:ext cx="4297680" cy="4351338"/>
          </a:xfrm>
        </p:spPr>
        <p:txBody>
          <a:bodyPr>
            <a:normAutofit fontScale="92500" lnSpcReduction="20000"/>
          </a:bodyPr>
          <a:lstStyle/>
          <a:p>
            <a:r>
              <a:rPr lang="en-US" dirty="0"/>
              <a:t>SSI (Single System Image) and HA (High Availability)features in a cluster are not obtained free of charge. </a:t>
            </a:r>
          </a:p>
          <a:p>
            <a:r>
              <a:rPr lang="en-US" dirty="0"/>
              <a:t>They must be supported by hardware, software, middleware, or OS extensions. </a:t>
            </a:r>
          </a:p>
          <a:p>
            <a:r>
              <a:rPr lang="en-US" dirty="0"/>
              <a:t>Any change in hardware design and OS extensions must be done by the manufacturer.</a:t>
            </a:r>
            <a:endParaRPr lang="LID4096" dirty="0"/>
          </a:p>
        </p:txBody>
      </p:sp>
      <p:pic>
        <p:nvPicPr>
          <p:cNvPr id="4" name="Picture 3">
            <a:extLst>
              <a:ext uri="{FF2B5EF4-FFF2-40B4-BE49-F238E27FC236}">
                <a16:creationId xmlns:a16="http://schemas.microsoft.com/office/drawing/2014/main" id="{2C9A4052-44AB-3E93-0DFA-5552EEEAA500}"/>
              </a:ext>
            </a:extLst>
          </p:cNvPr>
          <p:cNvPicPr>
            <a:picLocks noChangeAspect="1"/>
          </p:cNvPicPr>
          <p:nvPr/>
        </p:nvPicPr>
        <p:blipFill>
          <a:blip r:embed="rId2"/>
          <a:stretch>
            <a:fillRect/>
          </a:stretch>
        </p:blipFill>
        <p:spPr>
          <a:xfrm>
            <a:off x="4572000" y="1615678"/>
            <a:ext cx="4188922" cy="4771231"/>
          </a:xfrm>
          <a:prstGeom prst="rect">
            <a:avLst/>
          </a:prstGeom>
        </p:spPr>
      </p:pic>
    </p:spTree>
    <p:extLst>
      <p:ext uri="{BB962C8B-B14F-4D97-AF65-F5344CB8AC3E}">
        <p14:creationId xmlns:p14="http://schemas.microsoft.com/office/powerpoint/2010/main" val="562870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FDE0A-0946-C252-BE19-CF114D781E7F}"/>
              </a:ext>
            </a:extLst>
          </p:cNvPr>
          <p:cNvSpPr>
            <a:spLocks noGrp="1"/>
          </p:cNvSpPr>
          <p:nvPr>
            <p:ph type="title"/>
          </p:nvPr>
        </p:nvSpPr>
        <p:spPr/>
        <p:txBody>
          <a:bodyPr/>
          <a:lstStyle/>
          <a:p>
            <a:r>
              <a:rPr lang="en-US" dirty="0"/>
              <a:t>GPU Clusters for Massive Parallelism </a:t>
            </a:r>
            <a:endParaRPr lang="LID4096" dirty="0"/>
          </a:p>
        </p:txBody>
      </p:sp>
      <p:sp>
        <p:nvSpPr>
          <p:cNvPr id="3" name="Content Placeholder 2">
            <a:extLst>
              <a:ext uri="{FF2B5EF4-FFF2-40B4-BE49-F238E27FC236}">
                <a16:creationId xmlns:a16="http://schemas.microsoft.com/office/drawing/2014/main" id="{A0A5BBB9-FBE6-DF9D-F7FC-A77CC9E1EEC5}"/>
              </a:ext>
            </a:extLst>
          </p:cNvPr>
          <p:cNvSpPr>
            <a:spLocks noGrp="1"/>
          </p:cNvSpPr>
          <p:nvPr>
            <p:ph idx="1"/>
          </p:nvPr>
        </p:nvSpPr>
        <p:spPr>
          <a:xfrm>
            <a:off x="628650" y="1825625"/>
            <a:ext cx="8027670" cy="2624455"/>
          </a:xfrm>
        </p:spPr>
        <p:txBody>
          <a:bodyPr>
            <a:normAutofit fontScale="85000" lnSpcReduction="20000"/>
          </a:bodyPr>
          <a:lstStyle/>
          <a:p>
            <a:r>
              <a:rPr lang="en-US" dirty="0"/>
              <a:t>GPUs are becoming high-performance accelerators for data-parallel computing.</a:t>
            </a:r>
          </a:p>
          <a:p>
            <a:r>
              <a:rPr lang="en-US" dirty="0"/>
              <a:t>The high performance of a GPU cluster is attributed </a:t>
            </a:r>
          </a:p>
          <a:p>
            <a:pPr lvl="1"/>
            <a:r>
              <a:rPr lang="en-US" dirty="0"/>
              <a:t>massively parallel multicore</a:t>
            </a:r>
          </a:p>
          <a:p>
            <a:pPr lvl="1"/>
            <a:r>
              <a:rPr lang="en-US" dirty="0"/>
              <a:t>high throughput </a:t>
            </a:r>
          </a:p>
          <a:p>
            <a:pPr lvl="1"/>
            <a:r>
              <a:rPr lang="en-US" dirty="0"/>
              <a:t>significantly reduced time</a:t>
            </a:r>
          </a:p>
          <a:p>
            <a:r>
              <a:rPr lang="en-US" dirty="0"/>
              <a:t>GPU clusters already are more cost-effective than traditional CPU clusters.</a:t>
            </a:r>
            <a:endParaRPr lang="LID4096" dirty="0"/>
          </a:p>
        </p:txBody>
      </p:sp>
      <p:pic>
        <p:nvPicPr>
          <p:cNvPr id="7" name="Picture 6">
            <a:extLst>
              <a:ext uri="{FF2B5EF4-FFF2-40B4-BE49-F238E27FC236}">
                <a16:creationId xmlns:a16="http://schemas.microsoft.com/office/drawing/2014/main" id="{AD6B0E44-2F4A-1B1D-DFE9-FD43B3F20CF0}"/>
              </a:ext>
            </a:extLst>
          </p:cNvPr>
          <p:cNvPicPr>
            <a:picLocks noChangeAspect="1"/>
          </p:cNvPicPr>
          <p:nvPr/>
        </p:nvPicPr>
        <p:blipFill>
          <a:blip r:embed="rId3"/>
          <a:stretch>
            <a:fillRect/>
          </a:stretch>
        </p:blipFill>
        <p:spPr>
          <a:xfrm>
            <a:off x="1746885" y="4175759"/>
            <a:ext cx="5791200" cy="1884912"/>
          </a:xfrm>
          <a:prstGeom prst="rect">
            <a:avLst/>
          </a:prstGeom>
        </p:spPr>
      </p:pic>
      <p:sp>
        <p:nvSpPr>
          <p:cNvPr id="8" name="TextBox 7">
            <a:extLst>
              <a:ext uri="{FF2B5EF4-FFF2-40B4-BE49-F238E27FC236}">
                <a16:creationId xmlns:a16="http://schemas.microsoft.com/office/drawing/2014/main" id="{B711E2C1-FC7E-7B46-7666-4249BC9B0E2A}"/>
              </a:ext>
            </a:extLst>
          </p:cNvPr>
          <p:cNvSpPr txBox="1"/>
          <p:nvPr/>
        </p:nvSpPr>
        <p:spPr>
          <a:xfrm>
            <a:off x="282633" y="6060671"/>
            <a:ext cx="8602287" cy="369332"/>
          </a:xfrm>
          <a:prstGeom prst="rect">
            <a:avLst/>
          </a:prstGeom>
          <a:noFill/>
        </p:spPr>
        <p:txBody>
          <a:bodyPr wrap="square" rtlCol="0">
            <a:spAutoFit/>
          </a:bodyPr>
          <a:lstStyle/>
          <a:p>
            <a:r>
              <a:rPr lang="en-US" dirty="0"/>
              <a:t>The proposed GPU chip design for 20 </a:t>
            </a:r>
            <a:r>
              <a:rPr lang="en-US" dirty="0" err="1"/>
              <a:t>Tflops</a:t>
            </a:r>
            <a:r>
              <a:rPr lang="en-US" dirty="0"/>
              <a:t> performance and 1.6 TB/s memory bandwidth</a:t>
            </a:r>
            <a:endParaRPr lang="LID4096" dirty="0"/>
          </a:p>
        </p:txBody>
      </p:sp>
    </p:spTree>
    <p:extLst>
      <p:ext uri="{BB962C8B-B14F-4D97-AF65-F5344CB8AC3E}">
        <p14:creationId xmlns:p14="http://schemas.microsoft.com/office/powerpoint/2010/main" val="257270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eme1">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85C8782E-8FD1-4DD5-B1D4-2219BDDE01B3}" vid="{796131F4-60EA-4B71-AF3A-7C794936D88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943</TotalTime>
  <Words>3418</Words>
  <Application>Microsoft Office PowerPoint</Application>
  <PresentationFormat>On-screen Show (4:3)</PresentationFormat>
  <Paragraphs>185</Paragraphs>
  <Slides>30</Slides>
  <Notes>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30</vt:i4>
      </vt:variant>
    </vt:vector>
  </HeadingPairs>
  <TitlesOfParts>
    <vt:vector size="42" baseType="lpstr">
      <vt:lpstr>AdvOT72cf81eb.BI</vt:lpstr>
      <vt:lpstr>AdvOT9d60b855.B</vt:lpstr>
      <vt:lpstr>AdvOTb4af3d5d.I</vt:lpstr>
      <vt:lpstr>AdvOTf9433e2d</vt:lpstr>
      <vt:lpstr>AdvOTf9433e2d+20</vt:lpstr>
      <vt:lpstr>Arial</vt:lpstr>
      <vt:lpstr>Calibri</vt:lpstr>
      <vt:lpstr>Calibri Light</vt:lpstr>
      <vt:lpstr>Times New Roman</vt:lpstr>
      <vt:lpstr>Wingdings</vt:lpstr>
      <vt:lpstr>Office Theme</vt:lpstr>
      <vt:lpstr>Theme1</vt:lpstr>
      <vt:lpstr>Parallel &amp; Distributed Computing Lecture Week 6/1: MPP Algorithm Design and Laws</vt:lpstr>
      <vt:lpstr>Basic Cluster Architecture</vt:lpstr>
      <vt:lpstr>Basic Cluster Architecture</vt:lpstr>
      <vt:lpstr>How does Cluster look?</vt:lpstr>
      <vt:lpstr>Cluster System Interconnects</vt:lpstr>
      <vt:lpstr>Node Architectures and MPP Packaging</vt:lpstr>
      <vt:lpstr>Node Architectures and MPP Packaging</vt:lpstr>
      <vt:lpstr>Hardware, Software, and Middleware Support</vt:lpstr>
      <vt:lpstr>GPU Clusters for Massive Parallelism </vt:lpstr>
      <vt:lpstr>GPU Clusters for Massive Parallelism </vt:lpstr>
      <vt:lpstr>Designing Parallel Programs</vt:lpstr>
      <vt:lpstr>Understand the Problem and Program</vt:lpstr>
      <vt:lpstr>Understand the Problem and Program</vt:lpstr>
      <vt:lpstr>Understand the Problem and Program</vt:lpstr>
      <vt:lpstr>Partitioning</vt:lpstr>
      <vt:lpstr>Domain Decomposition</vt:lpstr>
      <vt:lpstr>Functional Decomposition</vt:lpstr>
      <vt:lpstr>Who Needs Communications?</vt:lpstr>
      <vt:lpstr>Communications Factors to Consider:</vt:lpstr>
      <vt:lpstr>Communications Factors to Consider:</vt:lpstr>
      <vt:lpstr>Communications Factors to Consider:</vt:lpstr>
      <vt:lpstr>Communications Factors to Consider:</vt:lpstr>
      <vt:lpstr>Scope of communications</vt:lpstr>
      <vt:lpstr>Efficiency of communications</vt:lpstr>
      <vt:lpstr>Synchronization</vt:lpstr>
      <vt:lpstr>MPP High Availability through Redundancy </vt:lpstr>
      <vt:lpstr>Fault-Tolerant Cluster Configurations</vt:lpstr>
      <vt:lpstr>Fault-Tolerant Cluster Configurations</vt:lpstr>
      <vt:lpstr>Fault-Tolerant Cluster Configurations</vt:lpstr>
      <vt:lpstr>That’s all for today!!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Mateen Yaqoob</dc:creator>
  <cp:lastModifiedBy>Moorche</cp:lastModifiedBy>
  <cp:revision>136</cp:revision>
  <dcterms:created xsi:type="dcterms:W3CDTF">2020-09-03T08:42:31Z</dcterms:created>
  <dcterms:modified xsi:type="dcterms:W3CDTF">2023-10-16T03:44:19Z</dcterms:modified>
</cp:coreProperties>
</file>